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handoutMasterIdLst>
    <p:handoutMasterId r:id="rId30"/>
  </p:handoutMasterIdLst>
  <p:sldIdLst>
    <p:sldId id="310" r:id="rId3"/>
    <p:sldId id="311" r:id="rId4"/>
    <p:sldId id="312" r:id="rId5"/>
    <p:sldId id="313" r:id="rId6"/>
    <p:sldId id="314"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6"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FF"/>
    <a:srgbClr val="003300"/>
    <a:srgbClr val="0B192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398" y="-52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57A73F-7C3B-409D-8114-EB3E2D6C862F}" type="datetimeFigureOut">
              <a:rPr lang="en-US" smtClean="0"/>
              <a:pPr/>
              <a:t>4/21/2016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2DA9B1-6369-4A2E-AED6-292E8B654991}" type="slidenum">
              <a:rPr lang="en-US" smtClean="0"/>
              <a:pPr/>
              <a:t>‹#›</a:t>
            </a:fld>
            <a:endParaRPr lang="en-US"/>
          </a:p>
        </p:txBody>
      </p:sp>
    </p:spTree>
    <p:extLst>
      <p:ext uri="{BB962C8B-B14F-4D97-AF65-F5344CB8AC3E}">
        <p14:creationId xmlns:p14="http://schemas.microsoft.com/office/powerpoint/2010/main" val="1459258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768567-CF1E-4102-8734-E7F81DF2FC2D}" type="datetimeFigureOut">
              <a:rPr lang="en-US" smtClean="0"/>
              <a:t>4/21/2016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99EC8-5E1B-4EEB-93FB-82FFCB7578B6}" type="slidenum">
              <a:rPr lang="en-US" smtClean="0"/>
              <a:t>‹#›</a:t>
            </a:fld>
            <a:endParaRPr lang="en-US"/>
          </a:p>
        </p:txBody>
      </p:sp>
    </p:spTree>
    <p:extLst>
      <p:ext uri="{BB962C8B-B14F-4D97-AF65-F5344CB8AC3E}">
        <p14:creationId xmlns:p14="http://schemas.microsoft.com/office/powerpoint/2010/main" val="26168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 name="Shape 1866"/>
          <p:cNvSpPr>
            <a:spLocks noGrp="1" noRot="1" noChangeAspect="1"/>
          </p:cNvSpPr>
          <p:nvPr>
            <p:ph type="sldImg"/>
          </p:nvPr>
        </p:nvSpPr>
        <p:spPr>
          <a:prstGeom prst="rect">
            <a:avLst/>
          </a:prstGeom>
        </p:spPr>
        <p:txBody>
          <a:bodyPr/>
          <a:lstStyle/>
          <a:p>
            <a:pPr lvl="0"/>
            <a:endParaRPr/>
          </a:p>
        </p:txBody>
      </p:sp>
      <p:sp>
        <p:nvSpPr>
          <p:cNvPr id="1867" name="Shape 1867"/>
          <p:cNvSpPr>
            <a:spLocks noGrp="1"/>
          </p:cNvSpPr>
          <p:nvPr>
            <p:ph type="body" sz="quarter" idx="1"/>
          </p:nvPr>
        </p:nvSpPr>
        <p:spPr>
          <a:prstGeom prst="rect">
            <a:avLst/>
          </a:prstGeom>
        </p:spPr>
        <p:txBody>
          <a:bodyPr/>
          <a:lstStyle/>
          <a:p>
            <a:pPr lvl="0" defTabSz="914400">
              <a:lnSpc>
                <a:spcPct val="100000"/>
              </a:lnSpc>
              <a:defRPr sz="1800"/>
            </a:pPr>
            <a:r>
              <a:rPr sz="1200" b="1" u="sng">
                <a:latin typeface="Arial"/>
                <a:ea typeface="Arial"/>
                <a:cs typeface="Arial"/>
                <a:sym typeface="Arial"/>
              </a:rPr>
              <a:t>TRAINER’S NOTES:</a:t>
            </a:r>
            <a:endParaRPr sz="1200">
              <a:latin typeface="Calibri"/>
              <a:ea typeface="Calibri"/>
              <a:cs typeface="Calibri"/>
              <a:sym typeface="Calibri"/>
            </a:endParaRPr>
          </a:p>
          <a:p>
            <a:pPr marL="174669" lvl="0" indent="-174669" defTabSz="914400">
              <a:lnSpc>
                <a:spcPct val="100000"/>
              </a:lnSpc>
              <a:buSzPct val="100000"/>
              <a:buFont typeface="Arial"/>
              <a:buChar char="•"/>
              <a:defRPr sz="1800"/>
            </a:pPr>
            <a:r>
              <a:rPr sz="1200">
                <a:latin typeface="Arial"/>
                <a:ea typeface="Arial"/>
                <a:cs typeface="Arial"/>
                <a:sym typeface="Arial"/>
              </a:rPr>
              <a:t>Again – you can apply this to any of your fixed cost goals</a:t>
            </a:r>
            <a:endParaRPr sz="1200" b="1" u="sng">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 name="Shape 1884"/>
          <p:cNvSpPr>
            <a:spLocks noGrp="1" noRot="1" noChangeAspect="1"/>
          </p:cNvSpPr>
          <p:nvPr>
            <p:ph type="sldImg"/>
          </p:nvPr>
        </p:nvSpPr>
        <p:spPr>
          <a:prstGeom prst="rect">
            <a:avLst/>
          </a:prstGeom>
        </p:spPr>
        <p:txBody>
          <a:bodyPr/>
          <a:lstStyle/>
          <a:p>
            <a:pPr lvl="0"/>
            <a:endParaRPr/>
          </a:p>
        </p:txBody>
      </p:sp>
      <p:sp>
        <p:nvSpPr>
          <p:cNvPr id="1885" name="Shape 1885"/>
          <p:cNvSpPr>
            <a:spLocks noGrp="1"/>
          </p:cNvSpPr>
          <p:nvPr>
            <p:ph type="body" sz="quarter" idx="1"/>
          </p:nvPr>
        </p:nvSpPr>
        <p:spPr>
          <a:prstGeom prst="rect">
            <a:avLst/>
          </a:prstGeom>
        </p:spPr>
        <p:txBody>
          <a:bodyPr/>
          <a:lstStyle/>
          <a:p>
            <a:pPr lvl="0" defTabSz="914400">
              <a:lnSpc>
                <a:spcPct val="100000"/>
              </a:lnSpc>
              <a:defRPr sz="1800"/>
            </a:pPr>
            <a:r>
              <a:rPr sz="1200" b="1" u="sng">
                <a:latin typeface="Arial"/>
                <a:ea typeface="Arial"/>
                <a:cs typeface="Arial"/>
                <a:sym typeface="Arial"/>
              </a:rPr>
              <a:t>TRAINER’S NOTES:</a:t>
            </a:r>
            <a:endParaRPr sz="1200">
              <a:latin typeface="Calibri"/>
              <a:ea typeface="Calibri"/>
              <a:cs typeface="Calibri"/>
              <a:sym typeface="Calibri"/>
            </a:endParaRPr>
          </a:p>
          <a:p>
            <a:pPr marL="174669" lvl="0" indent="-174669" defTabSz="914400">
              <a:lnSpc>
                <a:spcPct val="100000"/>
              </a:lnSpc>
              <a:buSzPct val="100000"/>
              <a:buFont typeface="Arial"/>
              <a:buChar char="•"/>
              <a:defRPr sz="1800"/>
            </a:pPr>
            <a:r>
              <a:rPr sz="1200">
                <a:latin typeface="Arial"/>
                <a:ea typeface="Arial"/>
                <a:cs typeface="Arial"/>
                <a:sym typeface="Arial"/>
              </a:rPr>
              <a:t>Again – you can apply this to any of your fixed cost goals</a:t>
            </a:r>
            <a:endParaRPr sz="1200" b="1" u="sng">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1640043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178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79377160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1640043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280107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5439425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6488290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223362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393201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722467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63365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280107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0683448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178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7937716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5439425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6488290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22336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39320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72246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63365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rPr>
              <a:pPr defTabSz="457200"/>
              <a:t>4/21/2016</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068344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069312" y="4095750"/>
            <a:ext cx="905142" cy="8886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rotWithShape="1">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l="-1" t="47030" r="38899" b="38677"/>
          <a:stretch/>
        </p:blipFill>
        <p:spPr>
          <a:xfrm rot="10800000">
            <a:off x="0" y="3662747"/>
            <a:ext cx="9144000" cy="1480753"/>
          </a:xfrm>
          <a:prstGeom prst="rect">
            <a:avLst/>
          </a:prstGeom>
          <a:noFill/>
          <a:ln>
            <a:noFill/>
          </a:ln>
        </p:spPr>
      </p:pic>
      <p:pic>
        <p:nvPicPr>
          <p:cNvPr id="11" name="Picture 10"/>
          <p:cNvPicPr>
            <a:picLocks noChangeAspect="1"/>
          </p:cNvPicPr>
          <p:nvPr userDrawn="1"/>
        </p:nvPicPr>
        <p:blipFill rotWithShape="1">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l="-1" t="48496" r="38899" b="28013"/>
          <a:stretch/>
        </p:blipFill>
        <p:spPr>
          <a:xfrm>
            <a:off x="0" y="0"/>
            <a:ext cx="9144000" cy="2433766"/>
          </a:xfrm>
          <a:prstGeom prst="rect">
            <a:avLst/>
          </a:prstGeom>
          <a:noFill/>
          <a:ln>
            <a:noFill/>
          </a:ln>
        </p:spPr>
      </p:pic>
      <p:pic>
        <p:nvPicPr>
          <p:cNvPr id="12" name="Picture 5"/>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221712" y="4248150"/>
            <a:ext cx="905142" cy="88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12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7030" r="38899" b="38677"/>
          <a:stretch/>
        </p:blipFill>
        <p:spPr>
          <a:xfrm rot="10800000">
            <a:off x="0" y="3662747"/>
            <a:ext cx="9144000" cy="1480753"/>
          </a:xfrm>
          <a:prstGeom prst="rect">
            <a:avLst/>
          </a:prstGeom>
          <a:noFill/>
          <a:ln>
            <a:noFill/>
          </a:ln>
        </p:spPr>
      </p:pic>
      <p:pic>
        <p:nvPicPr>
          <p:cNvPr id="10" name="Picture 9"/>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8496" r="38899" b="28013"/>
          <a:stretch/>
        </p:blipFill>
        <p:spPr>
          <a:xfrm>
            <a:off x="0" y="0"/>
            <a:ext cx="9144000" cy="2433766"/>
          </a:xfrm>
          <a:prstGeom prst="rect">
            <a:avLst/>
          </a:prstGeom>
          <a:noFill/>
          <a:ln>
            <a:noFill/>
          </a:ln>
        </p:spPr>
      </p:pic>
    </p:spTree>
    <p:extLst>
      <p:ext uri="{BB962C8B-B14F-4D97-AF65-F5344CB8AC3E}">
        <p14:creationId xmlns:p14="http://schemas.microsoft.com/office/powerpoint/2010/main" val="2125612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ofca.gov.hk/en/media_focus/data_statistics/key_stat/"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www.gov.hk/en/about/abouthk/factsheets/docs/telecommunications.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46786"/>
            <a:ext cx="7848600" cy="646331"/>
          </a:xfrm>
          <a:prstGeom prst="rect">
            <a:avLst/>
          </a:prstGeom>
          <a:noFill/>
        </p:spPr>
        <p:txBody>
          <a:bodyPr wrap="square" rtlCol="0">
            <a:spAutoFit/>
          </a:bodyPr>
          <a:lstStyle/>
          <a:p>
            <a:pPr algn="ctr"/>
            <a:r>
              <a:rPr lang="zh-TW" altLang="en-US" sz="3600" dirty="0">
                <a:solidFill>
                  <a:srgbClr val="003366"/>
                </a:solidFill>
                <a:ea typeface="Apple LiGothic" pitchFamily="2" charset="-120"/>
              </a:rPr>
              <a:t>網路中心開拓無限盈利潛</a:t>
            </a:r>
            <a:r>
              <a:rPr lang="zh-TW" altLang="en-US" sz="3600" dirty="0" smtClean="0">
                <a:solidFill>
                  <a:srgbClr val="003366"/>
                </a:solidFill>
                <a:ea typeface="Apple LiGothic" pitchFamily="2" charset="-120"/>
              </a:rPr>
              <a:t>力</a:t>
            </a:r>
            <a:endParaRPr lang="zh-TW" altLang="en-US" sz="3600" dirty="0">
              <a:solidFill>
                <a:srgbClr val="003366"/>
              </a:solidFill>
              <a:ea typeface="Apple LiGothic" pitchFamily="2" charset="-120"/>
            </a:endParaRPr>
          </a:p>
        </p:txBody>
      </p:sp>
      <p:sp>
        <p:nvSpPr>
          <p:cNvPr id="5" name="Text Box 6"/>
          <p:cNvSpPr txBox="1">
            <a:spLocks noChangeArrowheads="1"/>
          </p:cNvSpPr>
          <p:nvPr/>
        </p:nvSpPr>
        <p:spPr bwMode="auto">
          <a:xfrm>
            <a:off x="2794424" y="2114550"/>
            <a:ext cx="7034269" cy="1138773"/>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srgbClr val="003366"/>
                </a:solidFill>
                <a:ea typeface="華康儷中黑" panose="020B0509000000000000" pitchFamily="49" charset="-120"/>
                <a:cs typeface="Heiti TC Light"/>
              </a:rPr>
              <a:t>專業經理級</a:t>
            </a:r>
            <a:r>
              <a:rPr lang="en-US" altLang="zh-TW" sz="3600" dirty="0">
                <a:solidFill>
                  <a:srgbClr val="003366"/>
                </a:solidFill>
                <a:ea typeface="華康儷中黑" panose="020B0509000000000000" pitchFamily="49" charset="-120"/>
                <a:cs typeface="Heiti TC Light"/>
              </a:rPr>
              <a:t/>
            </a:r>
            <a:br>
              <a:rPr lang="en-US" altLang="zh-TW" sz="3600" dirty="0">
                <a:solidFill>
                  <a:srgbClr val="003366"/>
                </a:solidFill>
                <a:ea typeface="華康儷中黑" panose="020B0509000000000000" pitchFamily="49" charset="-120"/>
                <a:cs typeface="Heiti TC Light"/>
              </a:rPr>
            </a:br>
            <a:r>
              <a:rPr lang="en-US" altLang="zh-TW" sz="3200" dirty="0">
                <a:solidFill>
                  <a:srgbClr val="003366"/>
                </a:solidFill>
                <a:ea typeface="華康儷中黑" panose="020B0509000000000000" pitchFamily="49" charset="-120"/>
                <a:cs typeface="Heiti TC Light"/>
              </a:rPr>
              <a:t>Professional Coordinator</a:t>
            </a:r>
            <a:endParaRPr lang="en-US" sz="3200" b="1" dirty="0">
              <a:solidFill>
                <a:srgbClr val="003366"/>
              </a:solidFill>
              <a:ea typeface="華康儷中黑" panose="020B0509000000000000" pitchFamily="49" charset="-120"/>
              <a:cs typeface="Heiti TC Light"/>
            </a:endParaRPr>
          </a:p>
        </p:txBody>
      </p:sp>
      <p:sp>
        <p:nvSpPr>
          <p:cNvPr id="6" name="Text Box 6"/>
          <p:cNvSpPr txBox="1">
            <a:spLocks noChangeArrowheads="1"/>
          </p:cNvSpPr>
          <p:nvPr/>
        </p:nvSpPr>
        <p:spPr bwMode="auto">
          <a:xfrm>
            <a:off x="3487108" y="3409950"/>
            <a:ext cx="5496502" cy="707886"/>
          </a:xfrm>
          <a:prstGeom prst="rect">
            <a:avLst/>
          </a:prstGeom>
          <a:noFill/>
          <a:ln w="9525">
            <a:noFill/>
            <a:miter lim="800000"/>
            <a:headEnd/>
            <a:tailEnd/>
          </a:ln>
          <a:effectLst/>
        </p:spPr>
        <p:txBody>
          <a:bodyPr wrap="square">
            <a:spAutoFit/>
          </a:bodyPr>
          <a:lstStyle/>
          <a:p>
            <a:pPr algn="ctr">
              <a:lnSpc>
                <a:spcPts val="1800"/>
              </a:lnSpc>
              <a:spcBef>
                <a:spcPts val="1200"/>
              </a:spcBef>
              <a:defRPr/>
            </a:pPr>
            <a:r>
              <a:rPr lang="zh-TW" altLang="en-US" sz="2800" dirty="0">
                <a:solidFill>
                  <a:srgbClr val="003366"/>
                </a:solidFill>
                <a:ea typeface="Apple LiGothic" pitchFamily="2" charset="-120"/>
                <a:cs typeface="Heiti TC Light"/>
              </a:rPr>
              <a:t>四個佣金週期共賺取</a:t>
            </a:r>
            <a:r>
              <a:rPr lang="en-US" altLang="en-US" sz="2800" dirty="0" smtClean="0">
                <a:solidFill>
                  <a:srgbClr val="003366"/>
                </a:solidFill>
                <a:ea typeface="Apple LiGothic" pitchFamily="2" charset="-120"/>
                <a:cs typeface="Heiti TC Light"/>
              </a:rPr>
              <a:t>HK$34,500</a:t>
            </a:r>
            <a:endParaRPr lang="en-US" altLang="en-US" sz="2800" dirty="0">
              <a:solidFill>
                <a:srgbClr val="003366"/>
              </a:solidFill>
              <a:ea typeface="Apple LiGothic" pitchFamily="2" charset="-120"/>
              <a:cs typeface="Heiti TC Light"/>
            </a:endParaRPr>
          </a:p>
          <a:p>
            <a:pPr algn="ctr">
              <a:lnSpc>
                <a:spcPts val="1800"/>
              </a:lnSpc>
              <a:spcBef>
                <a:spcPts val="1200"/>
              </a:spcBef>
              <a:defRPr/>
            </a:pPr>
            <a:r>
              <a:rPr lang="en-US" sz="2800" dirty="0" smtClean="0">
                <a:solidFill>
                  <a:srgbClr val="003366"/>
                </a:solidFill>
                <a:ea typeface="Apple LiGothic" pitchFamily="2" charset="-120"/>
                <a:cs typeface="Heiti TC Light"/>
              </a:rPr>
              <a:t>HK$34,500 </a:t>
            </a:r>
            <a:r>
              <a:rPr lang="en-US" sz="2800" dirty="0">
                <a:solidFill>
                  <a:srgbClr val="003366"/>
                </a:solidFill>
                <a:ea typeface="Apple LiGothic" pitchFamily="2" charset="-120"/>
                <a:cs typeface="Heiti TC Light"/>
              </a:rPr>
              <a:t>in 4 Commission weeks</a:t>
            </a:r>
          </a:p>
        </p:txBody>
      </p:sp>
      <p:sp>
        <p:nvSpPr>
          <p:cNvPr id="7" name="TextBox 6"/>
          <p:cNvSpPr txBox="1"/>
          <p:nvPr/>
        </p:nvSpPr>
        <p:spPr>
          <a:xfrm>
            <a:off x="0" y="4435614"/>
            <a:ext cx="7792525" cy="707886"/>
          </a:xfrm>
          <a:prstGeom prst="rect">
            <a:avLst/>
          </a:prstGeom>
          <a:noFill/>
        </p:spPr>
        <p:txBody>
          <a:bodyPr wrap="square" rtlCol="0">
            <a:spAutoFit/>
          </a:bodyPr>
          <a:lstStyle/>
          <a:p>
            <a:r>
              <a:rPr lang="zh-TW" altLang="en-US" sz="800" dirty="0">
                <a:solidFill>
                  <a:srgbClr val="003366"/>
                </a:solidFill>
                <a:ea typeface="Apple LiGothic" pitchFamily="2" charset="-120"/>
                <a:cs typeface="Heiti TC Light"/>
              </a:rPr>
              <a:t>本簡報中提到的收入等級純屬舉例說明，無意代表美安香</a:t>
            </a:r>
            <a:r>
              <a:rPr lang="zh-TW" altLang="en-US" sz="800" dirty="0" smtClean="0">
                <a:solidFill>
                  <a:srgbClr val="003366"/>
                </a:solidFill>
                <a:ea typeface="Apple LiGothic" pitchFamily="2" charset="-120"/>
                <a:cs typeface="Heiti TC Light"/>
              </a:rPr>
              <a:t>港超連鎖™店主的</a:t>
            </a:r>
            <a:r>
              <a:rPr lang="zh-TW" altLang="en-US" sz="800" dirty="0">
                <a:solidFill>
                  <a:srgbClr val="003366"/>
                </a:solidFill>
                <a:ea typeface="Apple LiGothic" pitchFamily="2" charset="-120"/>
                <a:cs typeface="Heiti TC Light"/>
              </a:rPr>
              <a:t>一般收入，也無意表示任何超連</a:t>
            </a:r>
            <a:r>
              <a:rPr lang="zh-TW" altLang="en-US" sz="800" dirty="0" smtClean="0">
                <a:solidFill>
                  <a:srgbClr val="003366"/>
                </a:solidFill>
                <a:ea typeface="Apple LiGothic" pitchFamily="2" charset="-120"/>
                <a:cs typeface="Heiti TC Light"/>
              </a:rPr>
              <a:t>鎖™店</a:t>
            </a:r>
            <a:r>
              <a:rPr lang="zh-TW" altLang="en-US" sz="800" dirty="0">
                <a:solidFill>
                  <a:srgbClr val="003366"/>
                </a:solidFill>
                <a:ea typeface="Apple LiGothic" pitchFamily="2" charset="-120"/>
                <a:cs typeface="Heiti TC Light"/>
              </a:rPr>
              <a:t>主皆可賺取同等收入。美安香港超連</a:t>
            </a:r>
            <a:r>
              <a:rPr lang="zh-TW" altLang="en-US" sz="800" dirty="0" smtClean="0">
                <a:solidFill>
                  <a:srgbClr val="003366"/>
                </a:solidFill>
                <a:ea typeface="Apple LiGothic" pitchFamily="2" charset="-120"/>
                <a:cs typeface="Heiti TC Light"/>
              </a:rPr>
              <a:t>鎖™店</a:t>
            </a:r>
            <a:r>
              <a:rPr lang="zh-TW" altLang="en-US" sz="800" dirty="0">
                <a:solidFill>
                  <a:srgbClr val="003366"/>
                </a:solidFill>
                <a:ea typeface="Apple LiGothic" pitchFamily="2" charset="-120"/>
                <a:cs typeface="Heiti TC Light"/>
              </a:rPr>
              <a:t>主的成功與否，取決於其在發展事業時的努力、才能與投入程度。</a:t>
            </a:r>
            <a:r>
              <a:rPr lang="en-US" sz="800" b="1" dirty="0">
                <a:solidFill>
                  <a:srgbClr val="003366"/>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800" b="1" dirty="0" err="1" smtClean="0">
                <a:solidFill>
                  <a:srgbClr val="003366"/>
                </a:solidFill>
                <a:ea typeface="Apple LiGothic" pitchFamily="2" charset="-120"/>
                <a:cs typeface="Heiti TC Light"/>
              </a:rPr>
              <a:t>UnFranchise</a:t>
            </a:r>
            <a:r>
              <a:rPr lang="en-US" altLang="zh-TW" sz="800" b="1" dirty="0" smtClean="0">
                <a:solidFill>
                  <a:srgbClr val="003366"/>
                </a:solidFill>
                <a:ea typeface="Apple LiGothic" pitchFamily="2" charset="-120"/>
                <a:cs typeface="Heiti TC Light"/>
              </a:rPr>
              <a:t> ™Owner</a:t>
            </a:r>
            <a:r>
              <a:rPr lang="en-US" sz="800" b="1" dirty="0" smtClean="0">
                <a:solidFill>
                  <a:srgbClr val="003366"/>
                </a:solidFill>
                <a:ea typeface="Apple LiGothic" pitchFamily="2" charset="-120"/>
                <a:cs typeface="Heiti TC Light"/>
              </a:rPr>
              <a:t>, </a:t>
            </a:r>
            <a:r>
              <a:rPr lang="en-US" sz="800" b="1" dirty="0">
                <a:solidFill>
                  <a:srgbClr val="003366"/>
                </a:solidFill>
                <a:ea typeface="Apple LiGothic" pitchFamily="2" charset="-120"/>
                <a:cs typeface="Heiti TC Light"/>
              </a:rPr>
              <a:t>nor </a:t>
            </a:r>
            <a:r>
              <a:rPr lang="en-US" sz="800" b="1" dirty="0" smtClean="0">
                <a:solidFill>
                  <a:srgbClr val="003366"/>
                </a:solidFill>
                <a:ea typeface="Apple LiGothic" pitchFamily="2" charset="-120"/>
                <a:cs typeface="Heiti TC Light"/>
              </a:rPr>
              <a:t>are </a:t>
            </a:r>
            <a:r>
              <a:rPr lang="en-US" sz="800" b="1" dirty="0">
                <a:solidFill>
                  <a:srgbClr val="003366"/>
                </a:solidFill>
                <a:ea typeface="Apple LiGothic" pitchFamily="2" charset="-120"/>
                <a:cs typeface="Heiti TC Light"/>
              </a:rPr>
              <a:t>they intended to represent that any given Independent </a:t>
            </a:r>
            <a:r>
              <a:rPr lang="en-US" altLang="zh-TW" sz="800" b="1" dirty="0" err="1" smtClean="0">
                <a:solidFill>
                  <a:srgbClr val="003366"/>
                </a:solidFill>
                <a:ea typeface="Apple LiGothic" pitchFamily="2" charset="-120"/>
                <a:cs typeface="Heiti TC Light"/>
              </a:rPr>
              <a:t>UnFranchise</a:t>
            </a:r>
            <a:r>
              <a:rPr lang="en-US" altLang="zh-TW" sz="800" b="1" dirty="0">
                <a:solidFill>
                  <a:srgbClr val="003366"/>
                </a:solidFill>
                <a:ea typeface="Apple LiGothic" pitchFamily="2" charset="-120"/>
                <a:cs typeface="Heiti TC Light"/>
              </a:rPr>
              <a:t> ™</a:t>
            </a:r>
            <a:r>
              <a:rPr lang="en-US" altLang="zh-TW" sz="800" b="1" dirty="0" smtClean="0">
                <a:solidFill>
                  <a:srgbClr val="003366"/>
                </a:solidFill>
                <a:ea typeface="Apple LiGothic" pitchFamily="2" charset="-120"/>
                <a:cs typeface="Heiti TC Light"/>
              </a:rPr>
              <a:t> </a:t>
            </a:r>
            <a:r>
              <a:rPr lang="en-US" altLang="zh-TW" sz="800" b="1" dirty="0">
                <a:solidFill>
                  <a:srgbClr val="003366"/>
                </a:solidFill>
                <a:ea typeface="Apple LiGothic" pitchFamily="2" charset="-120"/>
                <a:cs typeface="Heiti TC Light"/>
              </a:rPr>
              <a:t>Owner</a:t>
            </a:r>
            <a:r>
              <a:rPr lang="en-US" sz="800" b="1" dirty="0" smtClean="0">
                <a:solidFill>
                  <a:srgbClr val="003366"/>
                </a:solidFill>
                <a:ea typeface="Apple LiGothic" pitchFamily="2" charset="-120"/>
                <a:cs typeface="Heiti TC Light"/>
              </a:rPr>
              <a:t> </a:t>
            </a:r>
            <a:r>
              <a:rPr lang="en-US" sz="800" b="1" dirty="0">
                <a:solidFill>
                  <a:srgbClr val="003366"/>
                </a:solidFill>
                <a:ea typeface="Apple LiGothic" pitchFamily="2" charset="-120"/>
                <a:cs typeface="Heiti TC Light"/>
              </a:rPr>
              <a:t>will earn income in that amount. The success of any Market Hong Kong Independent </a:t>
            </a:r>
            <a:r>
              <a:rPr lang="en-US" altLang="zh-TW" sz="800" b="1" dirty="0" err="1" smtClean="0">
                <a:solidFill>
                  <a:srgbClr val="003366"/>
                </a:solidFill>
                <a:ea typeface="Apple LiGothic" pitchFamily="2" charset="-120"/>
                <a:cs typeface="Heiti TC Light"/>
              </a:rPr>
              <a:t>UnFranchise</a:t>
            </a:r>
            <a:r>
              <a:rPr lang="en-US" altLang="zh-TW" sz="800" b="1" dirty="0">
                <a:solidFill>
                  <a:srgbClr val="003366"/>
                </a:solidFill>
                <a:ea typeface="Apple LiGothic" pitchFamily="2" charset="-120"/>
                <a:cs typeface="Heiti TC Light"/>
              </a:rPr>
              <a:t> ™</a:t>
            </a:r>
            <a:r>
              <a:rPr lang="en-US" altLang="zh-TW" sz="800" b="1" dirty="0" smtClean="0">
                <a:solidFill>
                  <a:srgbClr val="003366"/>
                </a:solidFill>
                <a:ea typeface="Apple LiGothic" pitchFamily="2" charset="-120"/>
                <a:cs typeface="Heiti TC Light"/>
              </a:rPr>
              <a:t> </a:t>
            </a:r>
            <a:r>
              <a:rPr lang="en-US" altLang="zh-TW" sz="800" b="1" dirty="0">
                <a:solidFill>
                  <a:srgbClr val="003366"/>
                </a:solidFill>
                <a:ea typeface="Apple LiGothic" pitchFamily="2" charset="-120"/>
                <a:cs typeface="Heiti TC Light"/>
              </a:rPr>
              <a:t>Owner</a:t>
            </a:r>
            <a:r>
              <a:rPr lang="en-US" sz="800" b="1" dirty="0" smtClean="0">
                <a:solidFill>
                  <a:srgbClr val="003366"/>
                </a:solidFill>
                <a:ea typeface="Apple LiGothic" pitchFamily="2" charset="-120"/>
                <a:cs typeface="Heiti TC Light"/>
              </a:rPr>
              <a:t> </a:t>
            </a:r>
            <a:r>
              <a:rPr lang="en-US" sz="800" b="1" dirty="0">
                <a:solidFill>
                  <a:srgbClr val="003366"/>
                </a:solidFill>
                <a:ea typeface="Apple LiGothic" pitchFamily="2" charset="-120"/>
                <a:cs typeface="Heiti TC Light"/>
              </a:rPr>
              <a:t>will depend upon the amount of hard work, talent, and dedication which he or she devotes to building his or her Market Hong Kong Business.</a:t>
            </a:r>
            <a:endParaRPr lang="en-US" sz="800" dirty="0">
              <a:solidFill>
                <a:srgbClr val="003366"/>
              </a:solidFill>
              <a:ea typeface="Apple LiGothic" pitchFamily="2" charset="-120"/>
              <a:cs typeface="Heiti TC Light"/>
            </a:endParaRPr>
          </a:p>
        </p:txBody>
      </p:sp>
      <p:sp>
        <p:nvSpPr>
          <p:cNvPr id="8" name="Text Box 6"/>
          <p:cNvSpPr txBox="1">
            <a:spLocks noChangeArrowheads="1"/>
          </p:cNvSpPr>
          <p:nvPr/>
        </p:nvSpPr>
        <p:spPr bwMode="auto">
          <a:xfrm>
            <a:off x="3124200" y="1428750"/>
            <a:ext cx="6374719" cy="830997"/>
          </a:xfrm>
          <a:prstGeom prst="rect">
            <a:avLst/>
          </a:prstGeom>
          <a:noFill/>
          <a:ln w="9525">
            <a:noFill/>
            <a:miter lim="800000"/>
            <a:headEnd/>
            <a:tailEnd/>
          </a:ln>
          <a:effectLst/>
        </p:spPr>
        <p:txBody>
          <a:bodyPr wrap="square">
            <a:spAutoFit/>
          </a:bodyPr>
          <a:lstStyle/>
          <a:p>
            <a:pPr algn="ctr">
              <a:spcBef>
                <a:spcPct val="50000"/>
              </a:spcBef>
              <a:defRPr/>
            </a:pPr>
            <a:r>
              <a:rPr lang="en-US" sz="4800" b="1" dirty="0">
                <a:solidFill>
                  <a:srgbClr val="33CCFF"/>
                </a:solidFill>
                <a:ea typeface="華康儷中黑" panose="020B0509000000000000" pitchFamily="49" charset="-120"/>
                <a:cs typeface="Heiti TC Light"/>
              </a:rPr>
              <a:t>Frances </a:t>
            </a:r>
            <a:r>
              <a:rPr lang="en-US" sz="4800" b="1" dirty="0" smtClean="0">
                <a:solidFill>
                  <a:srgbClr val="33CCFF"/>
                </a:solidFill>
                <a:ea typeface="華康儷中黑" panose="020B0509000000000000" pitchFamily="49" charset="-120"/>
                <a:cs typeface="Heiti TC Light"/>
              </a:rPr>
              <a:t>Siu</a:t>
            </a:r>
            <a:endParaRPr lang="en-US" sz="4800" b="1" dirty="0">
              <a:solidFill>
                <a:srgbClr val="33CCFF"/>
              </a:solidFill>
              <a:ea typeface="華康儷中黑" panose="020B0509000000000000" pitchFamily="49" charset="-120"/>
              <a:cs typeface="Heiti TC Light"/>
            </a:endParaRPr>
          </a:p>
        </p:txBody>
      </p:sp>
      <p:sp>
        <p:nvSpPr>
          <p:cNvPr id="9" name="Rectangle 8"/>
          <p:cNvSpPr/>
          <p:nvPr/>
        </p:nvSpPr>
        <p:spPr>
          <a:xfrm>
            <a:off x="1456461" y="893117"/>
            <a:ext cx="6456447" cy="523220"/>
          </a:xfrm>
          <a:prstGeom prst="rect">
            <a:avLst/>
          </a:prstGeom>
        </p:spPr>
        <p:txBody>
          <a:bodyPr wrap="none">
            <a:spAutoFit/>
          </a:bodyPr>
          <a:lstStyle/>
          <a:p>
            <a:r>
              <a:rPr lang="en-US" sz="2800" dirty="0">
                <a:solidFill>
                  <a:srgbClr val="003366"/>
                </a:solidFill>
                <a:ea typeface="Apple LiGothic" pitchFamily="2" charset="-120"/>
              </a:rPr>
              <a:t>The Profitable Possibilities with </a:t>
            </a:r>
            <a:r>
              <a:rPr lang="en-US" sz="2800" dirty="0" err="1">
                <a:solidFill>
                  <a:srgbClr val="003366"/>
                </a:solidFill>
                <a:ea typeface="Apple LiGothic" pitchFamily="2" charset="-120"/>
              </a:rPr>
              <a:t>WebCenter</a:t>
            </a:r>
            <a:endParaRPr lang="en-US" sz="2800" dirty="0">
              <a:solidFill>
                <a:srgbClr val="003366"/>
              </a:solidFill>
              <a:ea typeface="Apple LiGothic" pitchFamily="2" charset="-12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807" y="1358838"/>
            <a:ext cx="2041868" cy="3066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8935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 name="Group 1873"/>
          <p:cNvGrpSpPr/>
          <p:nvPr/>
        </p:nvGrpSpPr>
        <p:grpSpPr>
          <a:xfrm>
            <a:off x="3048001" y="647701"/>
            <a:ext cx="3035300" cy="4362449"/>
            <a:chOff x="0" y="0"/>
            <a:chExt cx="2276475" cy="4362448"/>
          </a:xfrm>
        </p:grpSpPr>
        <p:pic>
          <p:nvPicPr>
            <p:cNvPr id="1869" name="image10.jpg"/>
            <p:cNvPicPr/>
            <p:nvPr/>
          </p:nvPicPr>
          <p:blipFill>
            <a:blip r:embed="rId3">
              <a:extLst/>
            </a:blip>
            <a:srcRect l="39245" t="168" r="503"/>
            <a:stretch>
              <a:fillRect/>
            </a:stretch>
          </p:blipFill>
          <p:spPr>
            <a:xfrm>
              <a:off x="0" y="0"/>
              <a:ext cx="2276475" cy="2934097"/>
            </a:xfrm>
            <a:prstGeom prst="rect">
              <a:avLst/>
            </a:prstGeom>
            <a:ln w="12700" cap="flat">
              <a:noFill/>
              <a:miter lim="400000"/>
            </a:ln>
            <a:effectLst/>
          </p:spPr>
        </p:pic>
        <p:grpSp>
          <p:nvGrpSpPr>
            <p:cNvPr id="1872" name="Group 1872"/>
            <p:cNvGrpSpPr/>
            <p:nvPr/>
          </p:nvGrpSpPr>
          <p:grpSpPr>
            <a:xfrm>
              <a:off x="0" y="2832006"/>
              <a:ext cx="2276475" cy="1530442"/>
              <a:chOff x="0" y="-6444"/>
              <a:chExt cx="2276475" cy="1530442"/>
            </a:xfrm>
          </p:grpSpPr>
          <p:sp>
            <p:nvSpPr>
              <p:cNvPr id="1870" name="Shape 1870"/>
              <p:cNvSpPr/>
              <p:nvPr/>
            </p:nvSpPr>
            <p:spPr>
              <a:xfrm>
                <a:off x="0" y="0"/>
                <a:ext cx="2276475" cy="1523998"/>
              </a:xfrm>
              <a:prstGeom prst="rect">
                <a:avLst/>
              </a:prstGeom>
              <a:solidFill>
                <a:srgbClr val="215968"/>
              </a:solidFill>
              <a:ln w="3175" cap="flat">
                <a:noFill/>
                <a:miter lim="400000"/>
              </a:ln>
              <a:effectLst>
                <a:outerShdw blurRad="38100" dist="25400" dir="16200000" rotWithShape="0">
                  <a:srgbClr val="000000">
                    <a:alpha val="40000"/>
                  </a:srgbClr>
                </a:outerShdw>
              </a:effectLst>
            </p:spPr>
            <p:txBody>
              <a:bodyPr wrap="square" lIns="34289" tIns="34289" rIns="34289" bIns="34289" numCol="1" anchor="ctr">
                <a:noAutofit/>
              </a:bodyPr>
              <a:lstStyle/>
              <a:p>
                <a:pPr lvl="0" algn="ctr" defTabSz="914400">
                  <a:defRPr>
                    <a:solidFill>
                      <a:srgbClr val="FFFFFF"/>
                    </a:solidFill>
                  </a:defRPr>
                </a:pPr>
                <a:endParaRPr>
                  <a:ea typeface="Apple LiGothic" pitchFamily="2" charset="-120"/>
                  <a:cs typeface="Calibri"/>
                </a:endParaRPr>
              </a:p>
            </p:txBody>
          </p:sp>
          <p:sp>
            <p:nvSpPr>
              <p:cNvPr id="1871" name="Shape 1871"/>
              <p:cNvSpPr/>
              <p:nvPr/>
            </p:nvSpPr>
            <p:spPr>
              <a:xfrm>
                <a:off x="0" y="-6444"/>
                <a:ext cx="2276475" cy="14542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p>
                <a:pPr lvl="0" algn="ctr" defTabSz="914400"/>
                <a:r>
                  <a:rPr b="1" cap="all" dirty="0">
                    <a:solidFill>
                      <a:srgbClr val="FFFFFF"/>
                    </a:solidFill>
                    <a:ea typeface="Apple LiGothic" pitchFamily="2" charset="-120"/>
                    <a:cs typeface="Calibri"/>
                    <a:sym typeface="微軟正黑體"/>
                  </a:rPr>
                  <a:t>保有一位活躍客戶，</a:t>
                </a:r>
              </a:p>
              <a:p>
                <a:pPr lvl="0" algn="ctr" defTabSz="914400"/>
                <a:r>
                  <a:rPr b="1" cap="all" dirty="0">
                    <a:solidFill>
                      <a:srgbClr val="FFFFFF"/>
                    </a:solidFill>
                    <a:ea typeface="Apple LiGothic" pitchFamily="2" charset="-120"/>
                    <a:cs typeface="Calibri"/>
                    <a:sym typeface="微軟正黑體"/>
                  </a:rPr>
                  <a:t>每個月就可賺取30 </a:t>
                </a:r>
                <a:r>
                  <a:rPr b="1" cap="all" dirty="0" smtClean="0">
                    <a:solidFill>
                      <a:srgbClr val="FFFFFF"/>
                    </a:solidFill>
                    <a:ea typeface="Apple LiGothic" pitchFamily="2" charset="-120"/>
                    <a:cs typeface="Calibri"/>
                    <a:sym typeface="微軟正黑體"/>
                  </a:rPr>
                  <a:t>BV</a:t>
                </a:r>
                <a:endParaRPr lang="en-US" b="1" cap="all" dirty="0" smtClean="0">
                  <a:solidFill>
                    <a:srgbClr val="FFFFFF"/>
                  </a:solidFill>
                  <a:ea typeface="Apple LiGothic" pitchFamily="2" charset="-120"/>
                  <a:cs typeface="Calibri"/>
                  <a:sym typeface="微軟正黑體"/>
                </a:endParaRPr>
              </a:p>
              <a:p>
                <a:pPr lvl="0" algn="ctr"/>
                <a:r>
                  <a:rPr lang="en-US" b="1" cap="all" dirty="0">
                    <a:solidFill>
                      <a:srgbClr val="FFFFFF"/>
                    </a:solidFill>
                    <a:ea typeface="Apple LiGothic" pitchFamily="2" charset="-120"/>
                    <a:cs typeface="Calibri"/>
                  </a:rPr>
                  <a:t>Each active client </a:t>
                </a:r>
                <a:endParaRPr lang="en-US" dirty="0">
                  <a:solidFill>
                    <a:srgbClr val="FFFFFF"/>
                  </a:solidFill>
                  <a:ea typeface="Apple LiGothic" pitchFamily="2" charset="-120"/>
                  <a:cs typeface="Calibri"/>
                </a:endParaRPr>
              </a:p>
              <a:p>
                <a:pPr lvl="0" algn="ctr"/>
                <a:r>
                  <a:rPr lang="en-US" b="1" cap="all" dirty="0">
                    <a:solidFill>
                      <a:srgbClr val="FFFFFF"/>
                    </a:solidFill>
                    <a:ea typeface="Apple LiGothic" pitchFamily="2" charset="-120"/>
                    <a:cs typeface="Calibri"/>
                  </a:rPr>
                  <a:t>generates </a:t>
                </a:r>
                <a:endParaRPr lang="en-US" dirty="0">
                  <a:solidFill>
                    <a:srgbClr val="FFFFFF"/>
                  </a:solidFill>
                  <a:ea typeface="Apple LiGothic" pitchFamily="2" charset="-120"/>
                  <a:cs typeface="Calibri"/>
                </a:endParaRPr>
              </a:p>
              <a:p>
                <a:pPr lvl="0" algn="ctr"/>
                <a:r>
                  <a:rPr lang="en-US" b="1" cap="all" dirty="0">
                    <a:solidFill>
                      <a:srgbClr val="FFFFFF"/>
                    </a:solidFill>
                    <a:ea typeface="Apple LiGothic" pitchFamily="2" charset="-120"/>
                    <a:cs typeface="Calibri"/>
                  </a:rPr>
                  <a:t>30 BV / </a:t>
                </a:r>
                <a:r>
                  <a:rPr lang="en-US" b="1" cap="all" dirty="0" smtClean="0">
                    <a:solidFill>
                      <a:srgbClr val="FFFFFF"/>
                    </a:solidFill>
                    <a:ea typeface="Apple LiGothic" pitchFamily="2" charset="-120"/>
                    <a:cs typeface="Calibri"/>
                  </a:rPr>
                  <a:t>Month</a:t>
                </a:r>
                <a:endParaRPr lang="en-US" b="1" cap="all" dirty="0">
                  <a:solidFill>
                    <a:srgbClr val="FFFFFF"/>
                  </a:solidFill>
                  <a:ea typeface="Apple LiGothic" pitchFamily="2" charset="-120"/>
                  <a:cs typeface="Calibri"/>
                </a:endParaRPr>
              </a:p>
            </p:txBody>
          </p:sp>
        </p:grpSp>
      </p:grpSp>
      <p:grpSp>
        <p:nvGrpSpPr>
          <p:cNvPr id="1878" name="Group 1878"/>
          <p:cNvGrpSpPr/>
          <p:nvPr/>
        </p:nvGrpSpPr>
        <p:grpSpPr>
          <a:xfrm>
            <a:off x="0" y="642936"/>
            <a:ext cx="3048000" cy="4373656"/>
            <a:chOff x="0" y="-1"/>
            <a:chExt cx="2286000" cy="4373655"/>
          </a:xfrm>
        </p:grpSpPr>
        <p:pic>
          <p:nvPicPr>
            <p:cNvPr id="1874" name="image11.jpg"/>
            <p:cNvPicPr/>
            <p:nvPr/>
          </p:nvPicPr>
          <p:blipFill>
            <a:blip r:embed="rId4">
              <a:extLst/>
            </a:blip>
            <a:srcRect l="25004" t="926" r="25004"/>
            <a:stretch>
              <a:fillRect/>
            </a:stretch>
          </p:blipFill>
          <p:spPr>
            <a:xfrm>
              <a:off x="0" y="-1"/>
              <a:ext cx="2286000" cy="2900355"/>
            </a:xfrm>
            <a:prstGeom prst="rect">
              <a:avLst/>
            </a:prstGeom>
            <a:ln w="12700" cap="flat">
              <a:noFill/>
              <a:miter lim="400000"/>
            </a:ln>
            <a:effectLst/>
          </p:spPr>
        </p:pic>
        <p:grpSp>
          <p:nvGrpSpPr>
            <p:cNvPr id="1877" name="Group 1877"/>
            <p:cNvGrpSpPr/>
            <p:nvPr/>
          </p:nvGrpSpPr>
          <p:grpSpPr>
            <a:xfrm>
              <a:off x="0" y="2843212"/>
              <a:ext cx="2286000" cy="1530442"/>
              <a:chOff x="0" y="0"/>
              <a:chExt cx="2286000" cy="1530441"/>
            </a:xfrm>
          </p:grpSpPr>
          <p:sp>
            <p:nvSpPr>
              <p:cNvPr id="1875" name="Shape 1875"/>
              <p:cNvSpPr/>
              <p:nvPr/>
            </p:nvSpPr>
            <p:spPr>
              <a:xfrm>
                <a:off x="0" y="0"/>
                <a:ext cx="2286000" cy="1523999"/>
              </a:xfrm>
              <a:prstGeom prst="rect">
                <a:avLst/>
              </a:prstGeom>
              <a:solidFill>
                <a:srgbClr val="262626"/>
              </a:solidFill>
              <a:ln w="3175" cap="flat">
                <a:noFill/>
                <a:miter lim="400000"/>
              </a:ln>
              <a:effectLst>
                <a:outerShdw blurRad="38100" dist="25400" dir="16200000" rotWithShape="0">
                  <a:srgbClr val="000000">
                    <a:alpha val="40000"/>
                  </a:srgbClr>
                </a:outerShdw>
              </a:effectLst>
            </p:spPr>
            <p:txBody>
              <a:bodyPr wrap="square" lIns="34289" tIns="34289" rIns="34289" bIns="34289" numCol="1" anchor="ctr">
                <a:noAutofit/>
              </a:bodyPr>
              <a:lstStyle/>
              <a:p>
                <a:pPr lvl="0" algn="ctr" defTabSz="914400">
                  <a:defRPr>
                    <a:solidFill>
                      <a:srgbClr val="FFFFFF"/>
                    </a:solidFill>
                  </a:defRPr>
                </a:pPr>
                <a:endParaRPr>
                  <a:ea typeface="Apple LiGothic" pitchFamily="2" charset="-120"/>
                  <a:cs typeface="Calibri"/>
                </a:endParaRPr>
              </a:p>
            </p:txBody>
          </p:sp>
          <p:sp>
            <p:nvSpPr>
              <p:cNvPr id="1876" name="Shape 1876"/>
              <p:cNvSpPr/>
              <p:nvPr/>
            </p:nvSpPr>
            <p:spPr>
              <a:xfrm>
                <a:off x="0" y="76200"/>
                <a:ext cx="2286000" cy="1454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p>
                <a:pPr lvl="0" algn="ctr" defTabSz="914400"/>
                <a:r>
                  <a:rPr b="1" cap="all" dirty="0">
                    <a:solidFill>
                      <a:srgbClr val="FFFFFF"/>
                    </a:solidFill>
                    <a:ea typeface="Apple LiGothic" pitchFamily="2" charset="-120"/>
                    <a:cs typeface="Calibri"/>
                    <a:sym typeface="微軟正黑體"/>
                  </a:rPr>
                  <a:t>每賣出一個網站，</a:t>
                </a:r>
              </a:p>
              <a:p>
                <a:pPr lvl="0" algn="ctr"/>
                <a:r>
                  <a:rPr b="1" cap="all" dirty="0">
                    <a:solidFill>
                      <a:srgbClr val="FFFFFF"/>
                    </a:solidFill>
                    <a:ea typeface="Apple LiGothic" pitchFamily="2" charset="-120"/>
                    <a:cs typeface="Calibri"/>
                    <a:sym typeface="微軟正黑體"/>
                  </a:rPr>
                  <a:t>可得230業績點數(BV</a:t>
                </a:r>
                <a:r>
                  <a:rPr b="1" cap="all" dirty="0" smtClean="0">
                    <a:solidFill>
                      <a:srgbClr val="FFFFFF"/>
                    </a:solidFill>
                    <a:ea typeface="Apple LiGothic" pitchFamily="2" charset="-120"/>
                    <a:cs typeface="Calibri"/>
                    <a:sym typeface="微軟正黑體"/>
                  </a:rPr>
                  <a:t>)</a:t>
                </a:r>
                <a:r>
                  <a:rPr lang="en-US" b="1" cap="all" dirty="0">
                    <a:solidFill>
                      <a:srgbClr val="FFFFFF"/>
                    </a:solidFill>
                    <a:ea typeface="Apple LiGothic" pitchFamily="2" charset="-120"/>
                    <a:cs typeface="Calibri"/>
                  </a:rPr>
                  <a:t> </a:t>
                </a:r>
                <a:endParaRPr lang="en-US" b="1" cap="all" dirty="0" smtClean="0">
                  <a:solidFill>
                    <a:srgbClr val="FFFFFF"/>
                  </a:solidFill>
                  <a:ea typeface="Apple LiGothic" pitchFamily="2" charset="-120"/>
                  <a:cs typeface="Calibri"/>
                </a:endParaRPr>
              </a:p>
              <a:p>
                <a:pPr lvl="0" algn="ctr"/>
                <a:r>
                  <a:rPr lang="en-US" b="1" cap="all" dirty="0" smtClean="0">
                    <a:solidFill>
                      <a:srgbClr val="FFFFFF"/>
                    </a:solidFill>
                    <a:ea typeface="Apple LiGothic" pitchFamily="2" charset="-120"/>
                    <a:cs typeface="Calibri"/>
                  </a:rPr>
                  <a:t>Each </a:t>
                </a:r>
                <a:r>
                  <a:rPr lang="en-US" b="1" cap="all" dirty="0">
                    <a:solidFill>
                      <a:srgbClr val="FFFFFF"/>
                    </a:solidFill>
                    <a:ea typeface="Apple LiGothic" pitchFamily="2" charset="-120"/>
                    <a:cs typeface="Calibri"/>
                  </a:rPr>
                  <a:t>website sold </a:t>
                </a:r>
                <a:endParaRPr lang="en-US" dirty="0">
                  <a:solidFill>
                    <a:srgbClr val="FFFFFF"/>
                  </a:solidFill>
                  <a:ea typeface="Apple LiGothic" pitchFamily="2" charset="-120"/>
                  <a:cs typeface="Calibri"/>
                </a:endParaRPr>
              </a:p>
              <a:p>
                <a:pPr lvl="0" algn="ctr"/>
                <a:r>
                  <a:rPr lang="en-US" b="1" cap="all" dirty="0">
                    <a:solidFill>
                      <a:srgbClr val="FFFFFF"/>
                    </a:solidFill>
                    <a:ea typeface="Apple LiGothic" pitchFamily="2" charset="-120"/>
                    <a:cs typeface="Calibri"/>
                  </a:rPr>
                  <a:t>generates 230 BV</a:t>
                </a:r>
              </a:p>
              <a:p>
                <a:pPr lvl="0" algn="ctr" defTabSz="914400"/>
                <a:endParaRPr b="1" cap="all" dirty="0">
                  <a:solidFill>
                    <a:srgbClr val="FFFFFF"/>
                  </a:solidFill>
                  <a:ea typeface="Apple LiGothic" pitchFamily="2" charset="-120"/>
                  <a:cs typeface="Calibri"/>
                  <a:sym typeface="微軟正黑體"/>
                </a:endParaRPr>
              </a:p>
            </p:txBody>
          </p:sp>
        </p:grpSp>
      </p:grpSp>
      <p:grpSp>
        <p:nvGrpSpPr>
          <p:cNvPr id="1883" name="Group 1883"/>
          <p:cNvGrpSpPr/>
          <p:nvPr/>
        </p:nvGrpSpPr>
        <p:grpSpPr>
          <a:xfrm>
            <a:off x="6083301" y="642938"/>
            <a:ext cx="3060700" cy="4367212"/>
            <a:chOff x="0" y="0"/>
            <a:chExt cx="2295525" cy="4367210"/>
          </a:xfrm>
        </p:grpSpPr>
        <p:grpSp>
          <p:nvGrpSpPr>
            <p:cNvPr id="1881" name="Group 1881"/>
            <p:cNvGrpSpPr/>
            <p:nvPr/>
          </p:nvGrpSpPr>
          <p:grpSpPr>
            <a:xfrm>
              <a:off x="0" y="2838450"/>
              <a:ext cx="2295525" cy="1528760"/>
              <a:chOff x="0" y="0"/>
              <a:chExt cx="2295525" cy="1528760"/>
            </a:xfrm>
          </p:grpSpPr>
          <p:sp>
            <p:nvSpPr>
              <p:cNvPr id="1879" name="Shape 1879"/>
              <p:cNvSpPr/>
              <p:nvPr/>
            </p:nvSpPr>
            <p:spPr>
              <a:xfrm>
                <a:off x="0" y="0"/>
                <a:ext cx="2295525" cy="1528760"/>
              </a:xfrm>
              <a:prstGeom prst="rect">
                <a:avLst/>
              </a:prstGeom>
              <a:solidFill>
                <a:srgbClr val="262626"/>
              </a:solidFill>
              <a:ln w="3175" cap="flat">
                <a:noFill/>
                <a:miter lim="400000"/>
              </a:ln>
              <a:effectLst>
                <a:outerShdw blurRad="38100" dist="25400" dir="16200000" rotWithShape="0">
                  <a:srgbClr val="000000">
                    <a:alpha val="40000"/>
                  </a:srgbClr>
                </a:outerShdw>
              </a:effectLst>
            </p:spPr>
            <p:txBody>
              <a:bodyPr wrap="square" lIns="34289" tIns="34289" rIns="34289" bIns="34289" numCol="1" anchor="ctr">
                <a:noAutofit/>
              </a:bodyPr>
              <a:lstStyle/>
              <a:p>
                <a:pPr lvl="0" algn="ctr" defTabSz="914400">
                  <a:defRPr b="1" cap="all">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880" name="Shape 1880"/>
              <p:cNvSpPr/>
              <p:nvPr/>
            </p:nvSpPr>
            <p:spPr>
              <a:xfrm>
                <a:off x="0" y="4761"/>
                <a:ext cx="2295525" cy="1454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p>
                <a:pPr lvl="0" algn="ctr" defTabSz="914400"/>
                <a:r>
                  <a:rPr b="1" cap="all" dirty="0">
                    <a:solidFill>
                      <a:srgbClr val="FFFFFF"/>
                    </a:solidFill>
                    <a:ea typeface="Apple LiGothic" pitchFamily="2" charset="-120"/>
                    <a:cs typeface="Calibri"/>
                    <a:sym typeface="微軟正黑體"/>
                  </a:rPr>
                  <a:t>現在設計網站</a:t>
                </a:r>
              </a:p>
              <a:p>
                <a:pPr lvl="0" algn="ctr" defTabSz="914400"/>
                <a:r>
                  <a:rPr b="1" cap="all" dirty="0">
                    <a:solidFill>
                      <a:srgbClr val="FFFFFF"/>
                    </a:solidFill>
                    <a:ea typeface="Apple LiGothic" pitchFamily="2" charset="-120"/>
                    <a:cs typeface="Calibri"/>
                    <a:sym typeface="微軟正黑體"/>
                  </a:rPr>
                  <a:t>可以賺取額外 BV</a:t>
                </a:r>
                <a:r>
                  <a:rPr b="1" cap="all" dirty="0" smtClean="0">
                    <a:solidFill>
                      <a:srgbClr val="FFFFFF"/>
                    </a:solidFill>
                    <a:ea typeface="Apple LiGothic" pitchFamily="2" charset="-120"/>
                    <a:cs typeface="Calibri"/>
                    <a:sym typeface="微軟正黑體"/>
                  </a:rPr>
                  <a:t>﹗</a:t>
                </a:r>
                <a:endParaRPr lang="en-US" b="1" cap="all" dirty="0" smtClean="0">
                  <a:solidFill>
                    <a:srgbClr val="FFFFFF"/>
                  </a:solidFill>
                  <a:ea typeface="Apple LiGothic" pitchFamily="2" charset="-120"/>
                  <a:cs typeface="Calibri"/>
                  <a:sym typeface="微軟正黑體"/>
                </a:endParaRPr>
              </a:p>
              <a:p>
                <a:pPr lvl="0" algn="ctr"/>
                <a:r>
                  <a:rPr lang="en-US" b="1" cap="all" dirty="0">
                    <a:solidFill>
                      <a:srgbClr val="FFFFFF"/>
                    </a:solidFill>
                    <a:ea typeface="Apple LiGothic" pitchFamily="2" charset="-120"/>
                    <a:cs typeface="Calibri"/>
                  </a:rPr>
                  <a:t>Now you can earn </a:t>
                </a:r>
                <a:endParaRPr lang="en-US" dirty="0">
                  <a:solidFill>
                    <a:srgbClr val="FFFFFF"/>
                  </a:solidFill>
                  <a:ea typeface="Apple LiGothic" pitchFamily="2" charset="-120"/>
                  <a:cs typeface="Calibri"/>
                </a:endParaRPr>
              </a:p>
              <a:p>
                <a:pPr lvl="0" algn="ctr"/>
                <a:r>
                  <a:rPr lang="en-US" b="1" cap="all" dirty="0">
                    <a:solidFill>
                      <a:srgbClr val="FFFFFF"/>
                    </a:solidFill>
                    <a:ea typeface="Apple LiGothic" pitchFamily="2" charset="-120"/>
                    <a:cs typeface="Calibri"/>
                  </a:rPr>
                  <a:t>additional BV </a:t>
                </a:r>
                <a:r>
                  <a:rPr lang="en-US" b="1" cap="all" dirty="0" smtClean="0">
                    <a:solidFill>
                      <a:srgbClr val="FFFFFF"/>
                    </a:solidFill>
                    <a:ea typeface="Apple LiGothic" pitchFamily="2" charset="-120"/>
                    <a:cs typeface="Calibri"/>
                  </a:rPr>
                  <a:t>BY </a:t>
                </a:r>
                <a:endParaRPr lang="en-US" dirty="0">
                  <a:solidFill>
                    <a:srgbClr val="FFFFFF"/>
                  </a:solidFill>
                  <a:ea typeface="Apple LiGothic" pitchFamily="2" charset="-120"/>
                  <a:cs typeface="Calibri"/>
                </a:endParaRPr>
              </a:p>
              <a:p>
                <a:pPr lvl="0" algn="ctr"/>
                <a:r>
                  <a:rPr lang="en-US" b="1" cap="all" dirty="0" smtClean="0">
                    <a:solidFill>
                      <a:srgbClr val="FFFFFF"/>
                    </a:solidFill>
                    <a:ea typeface="Apple LiGothic" pitchFamily="2" charset="-120"/>
                    <a:cs typeface="Calibri"/>
                  </a:rPr>
                  <a:t>DesignING YOUR WEB!</a:t>
                </a:r>
                <a:endParaRPr lang="en-US" b="1" cap="all" dirty="0">
                  <a:solidFill>
                    <a:srgbClr val="FFFFFF"/>
                  </a:solidFill>
                  <a:ea typeface="Apple LiGothic" pitchFamily="2" charset="-120"/>
                  <a:cs typeface="Calibri"/>
                </a:endParaRPr>
              </a:p>
            </p:txBody>
          </p:sp>
        </p:grpSp>
        <p:pic>
          <p:nvPicPr>
            <p:cNvPr id="1882" name="image12.jpg"/>
            <p:cNvPicPr/>
            <p:nvPr/>
          </p:nvPicPr>
          <p:blipFill>
            <a:blip r:embed="rId5">
              <a:extLst/>
            </a:blip>
            <a:srcRect l="48503" t="5679" r="12223" b="20617"/>
            <a:stretch>
              <a:fillRect/>
            </a:stretch>
          </p:blipFill>
          <p:spPr>
            <a:xfrm>
              <a:off x="0" y="0"/>
              <a:ext cx="2295525" cy="2843213"/>
            </a:xfrm>
            <a:prstGeom prst="rect">
              <a:avLst/>
            </a:prstGeom>
            <a:ln w="12700" cap="flat">
              <a:noFill/>
              <a:miter lim="400000"/>
            </a:ln>
            <a:effectLst/>
          </p:spPr>
        </p:pic>
      </p:grpSp>
    </p:spTree>
    <p:extLst>
      <p:ext uri="{BB962C8B-B14F-4D97-AF65-F5344CB8AC3E}">
        <p14:creationId xmlns:p14="http://schemas.microsoft.com/office/powerpoint/2010/main" val="1239248836"/>
      </p:ext>
    </p:extLst>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832"/>
          <p:cNvSpPr/>
          <p:nvPr/>
        </p:nvSpPr>
        <p:spPr>
          <a:xfrm>
            <a:off x="0" y="7890"/>
            <a:ext cx="9285640" cy="5233249"/>
          </a:xfrm>
          <a:prstGeom prst="rect">
            <a:avLst/>
          </a:prstGeom>
          <a:solidFill>
            <a:srgbClr val="000000">
              <a:alpha val="77000"/>
            </a:srgbClr>
          </a:solidFill>
          <a:ln w="12700">
            <a:miter lim="400000"/>
          </a:ln>
        </p:spPr>
        <p:txBody>
          <a:bodyPr lIns="45719" rIns="45719" anchor="ctr"/>
          <a:lstStyle/>
          <a:p>
            <a:pPr lvl="0" algn="ctr" defTabSz="914400">
              <a:defRPr>
                <a:solidFill>
                  <a:srgbClr val="FFFFFF"/>
                </a:solidFill>
              </a:defRPr>
            </a:pPr>
            <a:endParaRPr>
              <a:ea typeface="Apple LiGothic" pitchFamily="2" charset="-120"/>
              <a:cs typeface="Calibri"/>
            </a:endParaRPr>
          </a:p>
        </p:txBody>
      </p:sp>
      <p:sp>
        <p:nvSpPr>
          <p:cNvPr id="1887" name="Shape 1887"/>
          <p:cNvSpPr/>
          <p:nvPr/>
        </p:nvSpPr>
        <p:spPr>
          <a:xfrm>
            <a:off x="4393168" y="201364"/>
            <a:ext cx="4750832" cy="846386"/>
          </a:xfrm>
          <a:prstGeom prst="rect">
            <a:avLst/>
          </a:prstGeom>
          <a:solidFill>
            <a:srgbClr val="31859C"/>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defTabSz="914378">
              <a:spcBef>
                <a:spcPts val="600"/>
              </a:spcBef>
              <a:defRPr sz="3200" b="1" cap="all">
                <a:solidFill>
                  <a:srgbClr val="FFFFFF"/>
                </a:solidFill>
                <a:latin typeface="微軟正黑體"/>
                <a:ea typeface="微軟正黑體"/>
                <a:cs typeface="微軟正黑體"/>
                <a:sym typeface="微軟正黑體"/>
              </a:defRPr>
            </a:lvl1pPr>
          </a:lstStyle>
          <a:p>
            <a:pPr>
              <a:defRPr sz="1800" b="0" cap="none">
                <a:solidFill>
                  <a:srgbClr val="000000"/>
                </a:solidFill>
              </a:defRPr>
            </a:pPr>
            <a:r>
              <a:rPr sz="3200" b="1" cap="all" dirty="0">
                <a:solidFill>
                  <a:srgbClr val="FFFFFF"/>
                </a:solidFill>
                <a:latin typeface="+mn-lt"/>
                <a:ea typeface="Apple LiGothic" pitchFamily="2" charset="-120"/>
                <a:cs typeface="Calibri"/>
              </a:rPr>
              <a:t>每個人都獲得</a:t>
            </a:r>
            <a:r>
              <a:rPr sz="3200" b="1" cap="all" dirty="0" smtClean="0">
                <a:solidFill>
                  <a:srgbClr val="FFFFFF"/>
                </a:solidFill>
                <a:latin typeface="+mn-lt"/>
                <a:ea typeface="Apple LiGothic" pitchFamily="2" charset="-120"/>
                <a:cs typeface="Calibri"/>
              </a:rPr>
              <a:t>成功</a:t>
            </a:r>
            <a:endParaRPr lang="en-US" sz="3200" b="1" cap="all" dirty="0" smtClean="0">
              <a:solidFill>
                <a:srgbClr val="FFFFFF"/>
              </a:solidFill>
              <a:latin typeface="+mn-lt"/>
              <a:ea typeface="Apple LiGothic" pitchFamily="2" charset="-120"/>
              <a:cs typeface="Calibri"/>
            </a:endParaRPr>
          </a:p>
          <a:p>
            <a:pPr>
              <a:defRPr sz="1800" b="0" cap="none">
                <a:solidFill>
                  <a:srgbClr val="000000"/>
                </a:solidFill>
              </a:defRPr>
            </a:pPr>
            <a:r>
              <a:rPr lang="en-US" dirty="0" smtClean="0">
                <a:solidFill>
                  <a:schemeClr val="bg1"/>
                </a:solidFill>
                <a:latin typeface="+mn-lt"/>
                <a:ea typeface="Apple LiGothic" pitchFamily="2" charset="-120"/>
                <a:cs typeface="Calibri"/>
              </a:rPr>
              <a:t>EVERYONE </a:t>
            </a:r>
            <a:r>
              <a:rPr lang="en-US" dirty="0">
                <a:solidFill>
                  <a:schemeClr val="bg1"/>
                </a:solidFill>
                <a:latin typeface="+mn-lt"/>
                <a:ea typeface="Apple LiGothic" pitchFamily="2" charset="-120"/>
                <a:cs typeface="Calibri"/>
              </a:rPr>
              <a:t>CAN </a:t>
            </a:r>
            <a:r>
              <a:rPr lang="en-US" dirty="0" smtClean="0">
                <a:solidFill>
                  <a:schemeClr val="bg1"/>
                </a:solidFill>
                <a:latin typeface="+mn-lt"/>
                <a:ea typeface="Apple LiGothic" pitchFamily="2" charset="-120"/>
                <a:cs typeface="Calibri"/>
              </a:rPr>
              <a:t>SUCCEED</a:t>
            </a:r>
            <a:endParaRPr lang="en-US" dirty="0">
              <a:solidFill>
                <a:schemeClr val="bg1"/>
              </a:solidFill>
              <a:latin typeface="+mn-lt"/>
              <a:ea typeface="Apple LiGothic" pitchFamily="2" charset="-120"/>
              <a:cs typeface="Calibri"/>
            </a:endParaRPr>
          </a:p>
        </p:txBody>
      </p:sp>
      <p:pic>
        <p:nvPicPr>
          <p:cNvPr id="1888" name="image13.jpg"/>
          <p:cNvPicPr/>
          <p:nvPr/>
        </p:nvPicPr>
        <p:blipFill>
          <a:blip r:embed="rId2">
            <a:extLst/>
          </a:blip>
          <a:srcRect l="19601"/>
          <a:stretch>
            <a:fillRect/>
          </a:stretch>
        </p:blipFill>
        <p:spPr>
          <a:xfrm>
            <a:off x="0" y="1"/>
            <a:ext cx="4393168" cy="4098141"/>
          </a:xfrm>
          <a:prstGeom prst="rect">
            <a:avLst/>
          </a:prstGeom>
          <a:ln w="12700">
            <a:miter lim="400000"/>
          </a:ln>
        </p:spPr>
      </p:pic>
      <p:sp>
        <p:nvSpPr>
          <p:cNvPr id="1889" name="Shape 1889"/>
          <p:cNvSpPr/>
          <p:nvPr/>
        </p:nvSpPr>
        <p:spPr>
          <a:xfrm>
            <a:off x="-2" y="4066283"/>
            <a:ext cx="4393171" cy="984885"/>
          </a:xfrm>
          <a:prstGeom prst="rect">
            <a:avLst/>
          </a:prstGeom>
          <a:solidFill>
            <a:srgbClr val="E46C0A">
              <a:alpha val="92000"/>
            </a:srgbClr>
          </a:solid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defTabSz="914378"/>
            <a:r>
              <a:rPr sz="3200" b="1" cap="all" dirty="0">
                <a:solidFill>
                  <a:srgbClr val="FFFFFF"/>
                </a:solidFill>
                <a:ea typeface="Apple LiGothic" pitchFamily="2" charset="-120"/>
                <a:cs typeface="Calibri"/>
                <a:sym typeface="微軟正黑體"/>
              </a:rPr>
              <a:t>這是一個</a:t>
            </a:r>
          </a:p>
          <a:p>
            <a:pPr algn="ctr" defTabSz="914378"/>
            <a:r>
              <a:rPr sz="3200" b="1" cap="all" dirty="0">
                <a:solidFill>
                  <a:srgbClr val="FFFFFF"/>
                </a:solidFill>
                <a:ea typeface="Apple LiGothic" pitchFamily="2" charset="-120"/>
                <a:cs typeface="Calibri"/>
                <a:sym typeface="微軟正黑體"/>
              </a:rPr>
              <a:t>雙贏策略</a:t>
            </a:r>
            <a:r>
              <a:rPr sz="3200" b="1" cap="all" dirty="0" smtClean="0">
                <a:solidFill>
                  <a:srgbClr val="FFFFFF"/>
                </a:solidFill>
                <a:ea typeface="Apple LiGothic" pitchFamily="2" charset="-120"/>
                <a:cs typeface="Calibri"/>
                <a:sym typeface="微軟正黑體"/>
              </a:rPr>
              <a:t>!</a:t>
            </a:r>
            <a:r>
              <a:rPr lang="en-US" sz="3200" b="1" cap="all" dirty="0">
                <a:solidFill>
                  <a:srgbClr val="FFFFFF"/>
                </a:solidFill>
                <a:ea typeface="Apple LiGothic" pitchFamily="2" charset="-120"/>
                <a:cs typeface="Calibri"/>
                <a:sym typeface="微軟正黑體"/>
              </a:rPr>
              <a:t> </a:t>
            </a:r>
            <a:r>
              <a:rPr lang="en-US" sz="3200" b="1" cap="all" dirty="0" smtClean="0">
                <a:solidFill>
                  <a:srgbClr val="FFFFFF"/>
                </a:solidFill>
                <a:ea typeface="Apple LiGothic" pitchFamily="2" charset="-120"/>
                <a:cs typeface="Calibri"/>
                <a:sym typeface="微軟正黑體"/>
              </a:rPr>
              <a:t>WIN-WIN!</a:t>
            </a:r>
            <a:endParaRPr lang="en-US" sz="3200" b="1" cap="all" dirty="0">
              <a:solidFill>
                <a:srgbClr val="FFFFFF"/>
              </a:solidFill>
              <a:ea typeface="Apple LiGothic" pitchFamily="2" charset="-120"/>
              <a:cs typeface="Calibri"/>
              <a:sym typeface="微軟正黑體"/>
            </a:endParaRPr>
          </a:p>
        </p:txBody>
      </p:sp>
      <p:sp>
        <p:nvSpPr>
          <p:cNvPr id="1890" name="Shape 1890"/>
          <p:cNvSpPr/>
          <p:nvPr/>
        </p:nvSpPr>
        <p:spPr>
          <a:xfrm>
            <a:off x="4038600" y="1285345"/>
            <a:ext cx="4673600" cy="14619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defTabSz="914378">
              <a:spcBef>
                <a:spcPts val="600"/>
              </a:spcBef>
            </a:pPr>
            <a:r>
              <a:rPr sz="2000" b="1" cap="all" dirty="0">
                <a:solidFill>
                  <a:srgbClr val="FFFFFF"/>
                </a:solidFill>
                <a:ea typeface="Apple LiGothic" pitchFamily="2" charset="-120"/>
                <a:cs typeface="Calibri"/>
                <a:sym typeface="微軟正黑體"/>
              </a:rPr>
              <a:t>網路中心經營者</a:t>
            </a:r>
            <a:r>
              <a:rPr sz="2000" b="1" cap="all" dirty="0">
                <a:solidFill>
                  <a:srgbClr val="FFFFFF"/>
                </a:solidFill>
                <a:ea typeface="Apple LiGothic" pitchFamily="2" charset="-120"/>
                <a:cs typeface="Calibri"/>
              </a:rPr>
              <a:t>:</a:t>
            </a:r>
          </a:p>
          <a:p>
            <a:pPr marL="800079" lvl="2" indent="-342892" defTabSz="914378">
              <a:spcBef>
                <a:spcPts val="600"/>
              </a:spcBef>
              <a:buClr>
                <a:srgbClr val="FFFFFF"/>
              </a:buClr>
              <a:buSzPct val="100000"/>
              <a:buFont typeface="Wingdings"/>
              <a:buChar char="✓"/>
            </a:pPr>
            <a:r>
              <a:rPr b="1" cap="all" dirty="0">
                <a:solidFill>
                  <a:srgbClr val="FFFFFF"/>
                </a:solidFill>
                <a:ea typeface="Apple LiGothic" pitchFamily="2" charset="-120"/>
                <a:cs typeface="Calibri"/>
                <a:sym typeface="微軟正黑體"/>
              </a:rPr>
              <a:t>絕佳零售利潤</a:t>
            </a:r>
            <a:endParaRPr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b="1" cap="all" dirty="0">
                <a:solidFill>
                  <a:srgbClr val="FFFFFF"/>
                </a:solidFill>
                <a:ea typeface="Apple LiGothic" pitchFamily="2" charset="-120"/>
                <a:cs typeface="Calibri"/>
                <a:sym typeface="微軟正黑體"/>
              </a:rPr>
              <a:t>永續</a:t>
            </a:r>
            <a:r>
              <a:rPr b="1" cap="all" dirty="0">
                <a:solidFill>
                  <a:srgbClr val="FFFFFF"/>
                </a:solidFill>
                <a:ea typeface="Apple LiGothic" pitchFamily="2" charset="-120"/>
                <a:cs typeface="Calibri"/>
              </a:rPr>
              <a:t> BV</a:t>
            </a:r>
            <a:r>
              <a:rPr b="1" cap="all" dirty="0">
                <a:solidFill>
                  <a:srgbClr val="FFFFFF"/>
                </a:solidFill>
                <a:ea typeface="Apple LiGothic" pitchFamily="2" charset="-120"/>
                <a:cs typeface="Calibri"/>
                <a:sym typeface="微軟正黑體"/>
              </a:rPr>
              <a:t>點數</a:t>
            </a:r>
            <a:endParaRPr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b="1" cap="all" dirty="0">
                <a:solidFill>
                  <a:srgbClr val="FFFFFF"/>
                </a:solidFill>
                <a:ea typeface="Apple LiGothic" pitchFamily="2" charset="-120"/>
                <a:cs typeface="Calibri"/>
                <a:sym typeface="微軟正黑體"/>
              </a:rPr>
              <a:t>專業的支援</a:t>
            </a:r>
            <a:endParaRPr b="1" cap="all" dirty="0">
              <a:solidFill>
                <a:srgbClr val="FFFFFF"/>
              </a:solidFill>
              <a:ea typeface="Apple LiGothic" pitchFamily="2" charset="-120"/>
              <a:cs typeface="Calibri"/>
            </a:endParaRPr>
          </a:p>
        </p:txBody>
      </p:sp>
      <p:sp>
        <p:nvSpPr>
          <p:cNvPr id="1891" name="Shape 1891"/>
          <p:cNvSpPr/>
          <p:nvPr/>
        </p:nvSpPr>
        <p:spPr>
          <a:xfrm>
            <a:off x="4038600" y="3333750"/>
            <a:ext cx="4673600" cy="14619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defTabSz="914378">
              <a:spcBef>
                <a:spcPts val="600"/>
              </a:spcBef>
            </a:pPr>
            <a:r>
              <a:rPr sz="2000" b="1" cap="all" dirty="0">
                <a:solidFill>
                  <a:srgbClr val="FFFFFF"/>
                </a:solidFill>
                <a:ea typeface="Apple LiGothic" pitchFamily="2" charset="-120"/>
                <a:cs typeface="Calibri"/>
                <a:sym typeface="微軟正黑體"/>
              </a:rPr>
              <a:t>網站顧客</a:t>
            </a:r>
            <a:r>
              <a:rPr sz="2000" b="1" cap="all" dirty="0">
                <a:solidFill>
                  <a:srgbClr val="FFFFFF"/>
                </a:solidFill>
                <a:ea typeface="Apple LiGothic" pitchFamily="2" charset="-120"/>
                <a:cs typeface="Calibri"/>
              </a:rPr>
              <a:t>:</a:t>
            </a:r>
          </a:p>
          <a:p>
            <a:pPr marL="800079" lvl="2" indent="-342892" defTabSz="914378">
              <a:spcBef>
                <a:spcPts val="600"/>
              </a:spcBef>
              <a:buClr>
                <a:srgbClr val="FFFFFF"/>
              </a:buClr>
              <a:buSzPct val="100000"/>
              <a:buFont typeface="Wingdings"/>
              <a:buChar char="✓"/>
            </a:pPr>
            <a:r>
              <a:rPr b="1" cap="all" dirty="0">
                <a:solidFill>
                  <a:srgbClr val="FFFFFF"/>
                </a:solidFill>
                <a:ea typeface="Apple LiGothic" pitchFamily="2" charset="-120"/>
                <a:cs typeface="Calibri"/>
                <a:sym typeface="微軟正黑體"/>
              </a:rPr>
              <a:t>更棒的網站</a:t>
            </a:r>
            <a:endParaRPr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b="1" cap="all" dirty="0">
                <a:solidFill>
                  <a:srgbClr val="FFFFFF"/>
                </a:solidFill>
                <a:ea typeface="Apple LiGothic" pitchFamily="2" charset="-120"/>
                <a:cs typeface="Calibri"/>
                <a:sym typeface="微軟正黑體"/>
              </a:rPr>
              <a:t>更棒的事業</a:t>
            </a:r>
            <a:endParaRPr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b="1" cap="all" dirty="0">
                <a:solidFill>
                  <a:srgbClr val="FFFFFF"/>
                </a:solidFill>
                <a:ea typeface="Apple LiGothic" pitchFamily="2" charset="-120"/>
                <a:cs typeface="Calibri"/>
                <a:sym typeface="微軟正黑體"/>
              </a:rPr>
              <a:t>專業的支援</a:t>
            </a:r>
            <a:endParaRPr b="1" cap="all" dirty="0">
              <a:solidFill>
                <a:srgbClr val="FFFFFF"/>
              </a:solidFill>
              <a:ea typeface="Apple LiGothic" pitchFamily="2" charset="-120"/>
              <a:cs typeface="Calibri"/>
            </a:endParaRPr>
          </a:p>
        </p:txBody>
      </p:sp>
      <p:sp>
        <p:nvSpPr>
          <p:cNvPr id="10" name="Shape 1897"/>
          <p:cNvSpPr/>
          <p:nvPr/>
        </p:nvSpPr>
        <p:spPr>
          <a:xfrm>
            <a:off x="6019800" y="1324609"/>
            <a:ext cx="3505200" cy="130805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defTabSz="914378">
              <a:spcBef>
                <a:spcPts val="600"/>
              </a:spcBef>
            </a:pPr>
            <a:r>
              <a:rPr sz="1600" b="1" cap="all" dirty="0">
                <a:solidFill>
                  <a:srgbClr val="FFFFFF"/>
                </a:solidFill>
                <a:ea typeface="Apple LiGothic" pitchFamily="2" charset="-120"/>
                <a:cs typeface="Calibri"/>
                <a:sym typeface="微軟正黑體"/>
              </a:rPr>
              <a:t>WCT OWNER</a:t>
            </a:r>
            <a:r>
              <a:rPr sz="1600" b="1" cap="all" dirty="0">
                <a:solidFill>
                  <a:srgbClr val="FFFFFF"/>
                </a:solidFill>
                <a:ea typeface="Apple LiGothic" pitchFamily="2" charset="-120"/>
                <a:cs typeface="Calibri"/>
              </a:rPr>
              <a:t>:</a:t>
            </a:r>
          </a:p>
          <a:p>
            <a:pPr marL="800079" lvl="2" indent="-342892" defTabSz="914378">
              <a:spcBef>
                <a:spcPts val="600"/>
              </a:spcBef>
              <a:buClr>
                <a:srgbClr val="FFFFFF"/>
              </a:buClr>
              <a:buSzPct val="100000"/>
              <a:buFont typeface="Wingdings"/>
              <a:buChar char="✓"/>
            </a:pPr>
            <a:r>
              <a:rPr sz="1600" b="1" cap="all" dirty="0">
                <a:solidFill>
                  <a:srgbClr val="FFFFFF"/>
                </a:solidFill>
                <a:ea typeface="Apple LiGothic" pitchFamily="2" charset="-120"/>
                <a:cs typeface="Calibri"/>
                <a:sym typeface="微軟正黑體"/>
              </a:rPr>
              <a:t>EXCELLENT RETAIL PROFIT</a:t>
            </a:r>
            <a:endParaRPr sz="1600"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lang="en-US" sz="1600" b="1" cap="all" dirty="0" smtClean="0">
                <a:solidFill>
                  <a:srgbClr val="FFFFFF"/>
                </a:solidFill>
                <a:ea typeface="Apple LiGothic" pitchFamily="2" charset="-120"/>
                <a:cs typeface="Calibri"/>
                <a:sym typeface="微軟正黑體"/>
              </a:rPr>
              <a:t>ONGOING</a:t>
            </a:r>
            <a:r>
              <a:rPr sz="1600" b="1" cap="all" dirty="0" smtClean="0">
                <a:solidFill>
                  <a:srgbClr val="FFFFFF"/>
                </a:solidFill>
                <a:ea typeface="Apple LiGothic" pitchFamily="2" charset="-120"/>
                <a:cs typeface="Calibri"/>
                <a:sym typeface="微軟正黑體"/>
              </a:rPr>
              <a:t> </a:t>
            </a:r>
            <a:r>
              <a:rPr sz="1600" b="1" cap="all" dirty="0">
                <a:solidFill>
                  <a:srgbClr val="FFFFFF"/>
                </a:solidFill>
                <a:ea typeface="Apple LiGothic" pitchFamily="2" charset="-120"/>
                <a:cs typeface="Calibri"/>
                <a:sym typeface="微軟正黑體"/>
              </a:rPr>
              <a:t>BV</a:t>
            </a:r>
            <a:endParaRPr sz="1600"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sz="1600" b="1" cap="all" dirty="0">
                <a:solidFill>
                  <a:srgbClr val="FFFFFF"/>
                </a:solidFill>
                <a:ea typeface="Apple LiGothic" pitchFamily="2" charset="-120"/>
                <a:cs typeface="Calibri"/>
                <a:sym typeface="微軟正黑體"/>
              </a:rPr>
              <a:t>PROFESSIONAL SUPPORT</a:t>
            </a:r>
            <a:endParaRPr sz="1600" b="1" cap="all" dirty="0">
              <a:solidFill>
                <a:srgbClr val="FFFFFF"/>
              </a:solidFill>
              <a:ea typeface="Apple LiGothic" pitchFamily="2" charset="-120"/>
              <a:cs typeface="Calibri"/>
            </a:endParaRPr>
          </a:p>
        </p:txBody>
      </p:sp>
      <p:sp>
        <p:nvSpPr>
          <p:cNvPr id="11" name="Shape 1898"/>
          <p:cNvSpPr/>
          <p:nvPr/>
        </p:nvSpPr>
        <p:spPr>
          <a:xfrm>
            <a:off x="6019800" y="3333750"/>
            <a:ext cx="3505200" cy="130805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defTabSz="914378">
              <a:spcBef>
                <a:spcPts val="600"/>
              </a:spcBef>
            </a:pPr>
            <a:r>
              <a:rPr sz="1600" b="1" cap="all" dirty="0">
                <a:solidFill>
                  <a:srgbClr val="FFFFFF"/>
                </a:solidFill>
                <a:ea typeface="Apple LiGothic" pitchFamily="2" charset="-120"/>
                <a:cs typeface="Calibri"/>
                <a:sym typeface="微軟正黑體"/>
              </a:rPr>
              <a:t>WCT CLIENT</a:t>
            </a:r>
            <a:r>
              <a:rPr sz="1600" b="1" cap="all" dirty="0">
                <a:solidFill>
                  <a:srgbClr val="FFFFFF"/>
                </a:solidFill>
                <a:ea typeface="Apple LiGothic" pitchFamily="2" charset="-120"/>
                <a:cs typeface="Calibri"/>
              </a:rPr>
              <a:t>:</a:t>
            </a:r>
          </a:p>
          <a:p>
            <a:pPr marL="800079" lvl="2" indent="-342892" defTabSz="914378">
              <a:spcBef>
                <a:spcPts val="600"/>
              </a:spcBef>
              <a:buClr>
                <a:srgbClr val="FFFFFF"/>
              </a:buClr>
              <a:buSzPct val="100000"/>
              <a:buFont typeface="Wingdings"/>
              <a:buChar char="✓"/>
            </a:pPr>
            <a:r>
              <a:rPr sz="1600" b="1" cap="all" dirty="0">
                <a:solidFill>
                  <a:srgbClr val="FFFFFF"/>
                </a:solidFill>
                <a:ea typeface="Apple LiGothic" pitchFamily="2" charset="-120"/>
                <a:cs typeface="Calibri"/>
                <a:sym typeface="微軟正黑體"/>
              </a:rPr>
              <a:t>BETTER WEBSITE</a:t>
            </a:r>
            <a:endParaRPr sz="1600"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sz="1600" b="1" cap="all" dirty="0" smtClean="0">
                <a:solidFill>
                  <a:srgbClr val="FFFFFF"/>
                </a:solidFill>
                <a:ea typeface="Apple LiGothic" pitchFamily="2" charset="-120"/>
                <a:cs typeface="Calibri"/>
                <a:sym typeface="微軟正黑體"/>
              </a:rPr>
              <a:t>B</a:t>
            </a:r>
            <a:r>
              <a:rPr lang="en-US" sz="1600" b="1" cap="all" dirty="0" smtClean="0">
                <a:solidFill>
                  <a:srgbClr val="FFFFFF"/>
                </a:solidFill>
                <a:ea typeface="Apple LiGothic" pitchFamily="2" charset="-120"/>
                <a:cs typeface="Calibri"/>
                <a:sym typeface="微軟正黑體"/>
              </a:rPr>
              <a:t>E</a:t>
            </a:r>
            <a:r>
              <a:rPr sz="1600" b="1" cap="all" dirty="0" smtClean="0">
                <a:solidFill>
                  <a:srgbClr val="FFFFFF"/>
                </a:solidFill>
                <a:ea typeface="Apple LiGothic" pitchFamily="2" charset="-120"/>
                <a:cs typeface="Calibri"/>
                <a:sym typeface="微軟正黑體"/>
              </a:rPr>
              <a:t>TTER </a:t>
            </a:r>
            <a:r>
              <a:rPr sz="1600" b="1" cap="all" dirty="0">
                <a:solidFill>
                  <a:srgbClr val="FFFFFF"/>
                </a:solidFill>
                <a:ea typeface="Apple LiGothic" pitchFamily="2" charset="-120"/>
                <a:cs typeface="Calibri"/>
                <a:sym typeface="微軟正黑體"/>
              </a:rPr>
              <a:t>BUSINESS</a:t>
            </a:r>
            <a:endParaRPr sz="1600" b="1" cap="all" dirty="0">
              <a:solidFill>
                <a:srgbClr val="FFFFFF"/>
              </a:solidFill>
              <a:ea typeface="Apple LiGothic" pitchFamily="2" charset="-120"/>
              <a:cs typeface="Calibri"/>
            </a:endParaRPr>
          </a:p>
          <a:p>
            <a:pPr marL="800079" lvl="2" indent="-342892" defTabSz="914378">
              <a:spcBef>
                <a:spcPts val="600"/>
              </a:spcBef>
              <a:buClr>
                <a:srgbClr val="FFFFFF"/>
              </a:buClr>
              <a:buSzPct val="100000"/>
              <a:buFont typeface="Wingdings"/>
              <a:buChar char="✓"/>
            </a:pPr>
            <a:r>
              <a:rPr sz="1600" b="1" cap="all" dirty="0">
                <a:solidFill>
                  <a:srgbClr val="FFFFFF"/>
                </a:solidFill>
                <a:ea typeface="Apple LiGothic" pitchFamily="2" charset="-120"/>
                <a:cs typeface="Calibri"/>
                <a:sym typeface="微軟正黑體"/>
              </a:rPr>
              <a:t>PROFESSIONAL SUPPORT</a:t>
            </a:r>
            <a:endParaRPr sz="1600" b="1" cap="all" dirty="0">
              <a:solidFill>
                <a:srgbClr val="FFFFFF"/>
              </a:solidFill>
              <a:ea typeface="Apple LiGothic" pitchFamily="2" charset="-120"/>
              <a:cs typeface="Calibri"/>
            </a:endParaRPr>
          </a:p>
        </p:txBody>
      </p:sp>
    </p:spTree>
    <p:extLst>
      <p:ext uri="{BB962C8B-B14F-4D97-AF65-F5344CB8AC3E}">
        <p14:creationId xmlns:p14="http://schemas.microsoft.com/office/powerpoint/2010/main" val="3027501448"/>
      </p:ext>
    </p:extLst>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 name="image14.jpg"/>
          <p:cNvPicPr/>
          <p:nvPr/>
        </p:nvPicPr>
        <p:blipFill>
          <a:blip r:embed="rId2">
            <a:extLst/>
          </a:blip>
          <a:stretch>
            <a:fillRect/>
          </a:stretch>
        </p:blipFill>
        <p:spPr>
          <a:xfrm>
            <a:off x="-914400" y="1"/>
            <a:ext cx="5323840" cy="5143499"/>
          </a:xfrm>
          <a:prstGeom prst="rect">
            <a:avLst/>
          </a:prstGeom>
          <a:ln w="12700">
            <a:miter lim="400000"/>
          </a:ln>
        </p:spPr>
      </p:pic>
      <p:sp>
        <p:nvSpPr>
          <p:cNvPr id="1894" name="Shape 1894"/>
          <p:cNvSpPr/>
          <p:nvPr/>
        </p:nvSpPr>
        <p:spPr>
          <a:xfrm>
            <a:off x="4409440" y="0"/>
            <a:ext cx="4734561" cy="5143500"/>
          </a:xfrm>
          <a:prstGeom prst="rect">
            <a:avLst/>
          </a:prstGeom>
          <a:gradFill>
            <a:gsLst>
              <a:gs pos="0">
                <a:srgbClr val="252525"/>
              </a:gs>
              <a:gs pos="50000">
                <a:srgbClr val="353535"/>
              </a:gs>
              <a:gs pos="100000">
                <a:srgbClr val="404040"/>
              </a:gs>
            </a:gsLst>
            <a:lin ang="5400000"/>
          </a:gradFill>
          <a:ln w="12700">
            <a:miter lim="400000"/>
          </a:ln>
        </p:spPr>
        <p:txBody>
          <a:bodyPr lIns="0" tIns="0" rIns="0" bIns="0" anchor="ctr"/>
          <a:lstStyle/>
          <a:p>
            <a:pPr lvl="0" algn="ctr" defTabSz="914378">
              <a:defRPr>
                <a:solidFill>
                  <a:srgbClr val="FFFFFF"/>
                </a:solidFill>
              </a:defRPr>
            </a:pPr>
            <a:endParaRPr>
              <a:ea typeface="Apple LiGothic" pitchFamily="2" charset="-120"/>
              <a:cs typeface="Calibri"/>
            </a:endParaRPr>
          </a:p>
        </p:txBody>
      </p:sp>
      <p:sp>
        <p:nvSpPr>
          <p:cNvPr id="1895" name="Shape 1895"/>
          <p:cNvSpPr>
            <a:spLocks noGrp="1"/>
          </p:cNvSpPr>
          <p:nvPr>
            <p:ph type="subTitle" idx="1"/>
          </p:nvPr>
        </p:nvSpPr>
        <p:spPr>
          <a:xfrm>
            <a:off x="4953000" y="-171450"/>
            <a:ext cx="3657600" cy="1314450"/>
          </a:xfrm>
          <a:prstGeom prst="rect">
            <a:avLst/>
          </a:prstGeom>
        </p:spPr>
        <p:txBody>
          <a:bodyPr/>
          <a:lstStyle/>
          <a:p>
            <a:pPr marL="0" lvl="0" indent="287331">
              <a:buSzTx/>
              <a:buNone/>
              <a:defRPr sz="1800"/>
            </a:pPr>
            <a:r>
              <a:rPr sz="2000" dirty="0">
                <a:ea typeface="Apple LiGothic" pitchFamily="2" charset="-120"/>
                <a:cs typeface="Calibri"/>
              </a:rPr>
              <a:t/>
            </a:r>
            <a:br>
              <a:rPr sz="2000" dirty="0">
                <a:ea typeface="Apple LiGothic" pitchFamily="2" charset="-120"/>
                <a:cs typeface="Calibri"/>
              </a:rPr>
            </a:br>
            <a:r>
              <a:rPr sz="2000" b="1" cap="all" dirty="0">
                <a:solidFill>
                  <a:srgbClr val="FFFFFF"/>
                </a:solidFill>
                <a:ea typeface="Apple LiGothic" pitchFamily="2" charset="-120"/>
                <a:cs typeface="Calibri"/>
                <a:sym typeface="微軟正黑體"/>
              </a:rPr>
              <a:t>再來看看還有哪些機會</a:t>
            </a:r>
            <a:r>
              <a:rPr sz="2000" b="1" cap="all" dirty="0" smtClean="0">
                <a:solidFill>
                  <a:srgbClr val="FFFFFF"/>
                </a:solidFill>
                <a:ea typeface="Apple LiGothic" pitchFamily="2" charset="-120"/>
                <a:cs typeface="Calibri"/>
                <a:sym typeface="微軟正黑體"/>
              </a:rPr>
              <a:t>!</a:t>
            </a:r>
            <a:endParaRPr sz="2000" cap="all" dirty="0">
              <a:solidFill>
                <a:srgbClr val="FFFFFF"/>
              </a:solidFill>
              <a:ea typeface="Apple LiGothic" pitchFamily="2" charset="-120"/>
              <a:cs typeface="Calibri"/>
              <a:sym typeface="微軟正黑體"/>
            </a:endParaRPr>
          </a:p>
          <a:p>
            <a:pPr marL="0" lvl="0" indent="0">
              <a:spcBef>
                <a:spcPts val="1800"/>
              </a:spcBef>
              <a:buSzTx/>
              <a:buNone/>
              <a:defRPr sz="1800"/>
            </a:pPr>
            <a:r>
              <a:rPr sz="2000" dirty="0">
                <a:solidFill>
                  <a:srgbClr val="FFFFFF"/>
                </a:solidFill>
                <a:ea typeface="Apple LiGothic" pitchFamily="2" charset="-120"/>
                <a:cs typeface="Calibri"/>
                <a:sym typeface="微軟正黑體"/>
              </a:rPr>
              <a:t>我們如何做更多:</a:t>
            </a:r>
          </a:p>
          <a:p>
            <a:pPr marL="192876" lvl="0" indent="-192876">
              <a:spcBef>
                <a:spcPts val="1800"/>
              </a:spcBef>
              <a:buClr>
                <a:srgbClr val="FFFFFF"/>
              </a:buClr>
              <a:defRPr sz="1800"/>
            </a:pPr>
            <a:r>
              <a:rPr sz="2000" dirty="0">
                <a:solidFill>
                  <a:srgbClr val="FFFFFF"/>
                </a:solidFill>
                <a:ea typeface="Apple LiGothic" pitchFamily="2" charset="-120"/>
                <a:cs typeface="Calibri"/>
                <a:sym typeface="微軟正黑體"/>
              </a:rPr>
              <a:t>對於已經購買服務的顧客，該如何以更多的行銷服務，幫助他們?</a:t>
            </a:r>
          </a:p>
          <a:p>
            <a:pPr marL="192876" lvl="0" indent="-192876">
              <a:spcBef>
                <a:spcPts val="1800"/>
              </a:spcBef>
              <a:buClr>
                <a:srgbClr val="FFFFFF"/>
              </a:buClr>
              <a:defRPr sz="1800"/>
            </a:pPr>
            <a:r>
              <a:rPr sz="2000" dirty="0">
                <a:solidFill>
                  <a:srgbClr val="FFFFFF"/>
                </a:solidFill>
                <a:ea typeface="Apple LiGothic" pitchFamily="2" charset="-120"/>
                <a:cs typeface="Calibri"/>
                <a:sym typeface="微軟正黑體"/>
              </a:rPr>
              <a:t>提供更多的方式給網路中心經營者，來賺取收入與增加顧客消費類別?</a:t>
            </a:r>
          </a:p>
        </p:txBody>
      </p:sp>
      <p:sp>
        <p:nvSpPr>
          <p:cNvPr id="6" name="Shape 1902"/>
          <p:cNvSpPr txBox="1">
            <a:spLocks/>
          </p:cNvSpPr>
          <p:nvPr/>
        </p:nvSpPr>
        <p:spPr>
          <a:xfrm>
            <a:off x="5105400" y="3254542"/>
            <a:ext cx="3533207" cy="4651208"/>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indent="287331">
              <a:lnSpc>
                <a:spcPct val="70000"/>
              </a:lnSpc>
              <a:defRPr sz="1800"/>
            </a:pPr>
            <a:r>
              <a:rPr lang="en-US" sz="1200" dirty="0" smtClean="0"/>
              <a:t/>
            </a:r>
            <a:br>
              <a:rPr lang="en-US" sz="1200" dirty="0" smtClean="0"/>
            </a:br>
            <a:r>
              <a:rPr lang="en-US" sz="1200" b="1" cap="all" dirty="0" smtClean="0">
                <a:solidFill>
                  <a:srgbClr val="FFFFFF"/>
                </a:solidFill>
                <a:latin typeface="微軟正黑體"/>
                <a:ea typeface="微軟正黑體"/>
                <a:cs typeface="微軟正黑體"/>
                <a:sym typeface="微軟正黑體"/>
              </a:rPr>
              <a:t>WHAT ELSE</a:t>
            </a:r>
            <a:endParaRPr lang="en-US" sz="1200" cap="all" dirty="0" smtClean="0">
              <a:solidFill>
                <a:srgbClr val="FFFFFF"/>
              </a:solidFill>
              <a:latin typeface="微軟正黑體"/>
              <a:ea typeface="微軟正黑體"/>
              <a:cs typeface="微軟正黑體"/>
              <a:sym typeface="微軟正黑體"/>
            </a:endParaRPr>
          </a:p>
          <a:p>
            <a:pPr>
              <a:lnSpc>
                <a:spcPct val="70000"/>
              </a:lnSpc>
              <a:spcBef>
                <a:spcPts val="1800"/>
              </a:spcBef>
              <a:defRPr sz="1800"/>
            </a:pPr>
            <a:r>
              <a:rPr lang="en-US" sz="1200" cap="all" dirty="0" smtClean="0">
                <a:solidFill>
                  <a:srgbClr val="FFFFFF"/>
                </a:solidFill>
                <a:latin typeface="微軟正黑體"/>
                <a:ea typeface="微軟正黑體"/>
                <a:cs typeface="微軟正黑體"/>
                <a:sym typeface="微軟正黑體"/>
              </a:rPr>
              <a:t>HOW WE COULD DO MORE</a:t>
            </a:r>
            <a:r>
              <a:rPr lang="en-US" sz="1200" dirty="0" smtClean="0">
                <a:solidFill>
                  <a:srgbClr val="FFFFFF"/>
                </a:solidFill>
                <a:latin typeface="微軟正黑體"/>
                <a:ea typeface="微軟正黑體"/>
                <a:cs typeface="微軟正黑體"/>
                <a:sym typeface="微軟正黑體"/>
              </a:rPr>
              <a:t>:</a:t>
            </a:r>
          </a:p>
          <a:p>
            <a:pPr marL="192876" indent="-192876">
              <a:lnSpc>
                <a:spcPct val="70000"/>
              </a:lnSpc>
              <a:spcBef>
                <a:spcPts val="1800"/>
              </a:spcBef>
              <a:buClr>
                <a:srgbClr val="FFFFFF"/>
              </a:buClr>
              <a:defRPr sz="1800"/>
            </a:pPr>
            <a:r>
              <a:rPr lang="en-US" sz="1200" dirty="0" smtClean="0">
                <a:solidFill>
                  <a:srgbClr val="FFFFFF"/>
                </a:solidFill>
                <a:latin typeface="微軟正黑體"/>
                <a:ea typeface="微軟正黑體"/>
                <a:cs typeface="微軟正黑體"/>
                <a:sym typeface="微軟正黑體"/>
              </a:rPr>
              <a:t>MORE MARKETING PROMOTION HELP WITH EXISTING CLIENTS</a:t>
            </a:r>
          </a:p>
          <a:p>
            <a:pPr marL="192876" indent="-192876">
              <a:lnSpc>
                <a:spcPct val="70000"/>
              </a:lnSpc>
              <a:spcBef>
                <a:spcPts val="1800"/>
              </a:spcBef>
              <a:buClr>
                <a:srgbClr val="FFFFFF"/>
              </a:buClr>
              <a:defRPr sz="1800"/>
            </a:pPr>
            <a:r>
              <a:rPr lang="en-US" sz="1200" dirty="0" smtClean="0">
                <a:solidFill>
                  <a:srgbClr val="FFFFFF"/>
                </a:solidFill>
                <a:latin typeface="微軟正黑體"/>
                <a:ea typeface="微軟正黑體"/>
                <a:cs typeface="微軟正黑體"/>
                <a:sym typeface="微軟正黑體"/>
              </a:rPr>
              <a:t>MORE REVENUE STREAM AND WIDER CUSTOMER BASE</a:t>
            </a:r>
            <a:endParaRPr lang="en-US" sz="1200" dirty="0">
              <a:solidFill>
                <a:srgbClr val="FFFFFF"/>
              </a:solidFill>
              <a:latin typeface="微軟正黑體"/>
              <a:ea typeface="微軟正黑體"/>
              <a:cs typeface="微軟正黑體"/>
              <a:sym typeface="微軟正黑體"/>
            </a:endParaRPr>
          </a:p>
        </p:txBody>
      </p:sp>
    </p:spTree>
    <p:extLst>
      <p:ext uri="{BB962C8B-B14F-4D97-AF65-F5344CB8AC3E}">
        <p14:creationId xmlns:p14="http://schemas.microsoft.com/office/powerpoint/2010/main" val="2929899886"/>
      </p:ext>
    </p:extLst>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7" name="image15.jpeg"/>
          <p:cNvPicPr/>
          <p:nvPr/>
        </p:nvPicPr>
        <p:blipFill>
          <a:blip r:embed="rId2">
            <a:extLst/>
          </a:blip>
          <a:srcRect l="829" t="45612" r="52521" b="9552"/>
          <a:stretch>
            <a:fillRect/>
          </a:stretch>
        </p:blipFill>
        <p:spPr>
          <a:xfrm>
            <a:off x="5105400" y="1657350"/>
            <a:ext cx="4038600" cy="2334133"/>
          </a:xfrm>
          <a:prstGeom prst="rect">
            <a:avLst/>
          </a:prstGeom>
          <a:ln w="12700">
            <a:miter lim="400000"/>
          </a:ln>
        </p:spPr>
      </p:pic>
      <p:sp>
        <p:nvSpPr>
          <p:cNvPr id="1898" name="Shape 1898"/>
          <p:cNvSpPr/>
          <p:nvPr/>
        </p:nvSpPr>
        <p:spPr>
          <a:xfrm>
            <a:off x="4076699" y="361950"/>
            <a:ext cx="4381503" cy="369332"/>
          </a:xfrm>
          <a:prstGeom prst="rect">
            <a:avLst/>
          </a:prstGeom>
          <a:noFill/>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b="1">
                <a:latin typeface="微軟正黑體"/>
                <a:ea typeface="微軟正黑體"/>
                <a:cs typeface="微軟正黑體"/>
                <a:sym typeface="微軟正黑體"/>
              </a:defRPr>
            </a:lvl1pPr>
          </a:lstStyle>
          <a:p>
            <a:pPr lvl="0">
              <a:defRPr sz="1800" b="0"/>
            </a:pPr>
            <a:r>
              <a:rPr sz="2400" b="1" dirty="0">
                <a:latin typeface="+mn-lt"/>
                <a:ea typeface="Apple LiGothic" pitchFamily="2" charset="-120"/>
                <a:cs typeface="Calibri"/>
              </a:rPr>
              <a:t>美安網路中心解決方案</a:t>
            </a:r>
          </a:p>
        </p:txBody>
      </p:sp>
      <p:sp>
        <p:nvSpPr>
          <p:cNvPr id="1899" name="Shape 1899"/>
          <p:cNvSpPr/>
          <p:nvPr/>
        </p:nvSpPr>
        <p:spPr>
          <a:xfrm>
            <a:off x="533400" y="971550"/>
            <a:ext cx="8229600" cy="646331"/>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r>
              <a:rPr sz="2400" b="1" dirty="0" smtClean="0">
                <a:solidFill>
                  <a:srgbClr val="808080"/>
                </a:solidFill>
                <a:ea typeface="Apple LiGothic" pitchFamily="2" charset="-120"/>
                <a:cs typeface="Calibri"/>
                <a:sym typeface="微軟正黑體"/>
              </a:rPr>
              <a:t>讓</a:t>
            </a:r>
            <a:r>
              <a:rPr lang="zh-TW" altLang="en-US" sz="2400" b="1" dirty="0" smtClean="0">
                <a:solidFill>
                  <a:srgbClr val="808080"/>
                </a:solidFill>
                <a:ea typeface="Apple LiGothic" pitchFamily="2" charset="-120"/>
                <a:cs typeface="Calibri"/>
                <a:sym typeface="微軟正黑體"/>
              </a:rPr>
              <a:t>你</a:t>
            </a:r>
            <a:r>
              <a:rPr sz="2400" b="1" dirty="0" err="1" smtClean="0">
                <a:solidFill>
                  <a:srgbClr val="808080"/>
                </a:solidFill>
                <a:ea typeface="Apple LiGothic" pitchFamily="2" charset="-120"/>
                <a:cs typeface="Calibri"/>
                <a:sym typeface="微軟正黑體"/>
              </a:rPr>
              <a:t>的超連鎖</a:t>
            </a:r>
            <a:r>
              <a:rPr lang="en-US" sz="2400" b="1" baseline="30000" dirty="0" err="1">
                <a:solidFill>
                  <a:srgbClr val="808080"/>
                </a:solidFill>
                <a:latin typeface="微軟正黑體"/>
                <a:ea typeface="Apple LiGothic" pitchFamily="2" charset="-120"/>
                <a:cs typeface="Calibri"/>
                <a:sym typeface="微軟正黑體"/>
              </a:rPr>
              <a:t>™</a:t>
            </a:r>
            <a:r>
              <a:rPr sz="2400" b="1" dirty="0" err="1" smtClean="0">
                <a:solidFill>
                  <a:srgbClr val="808080"/>
                </a:solidFill>
                <a:ea typeface="Apple LiGothic" pitchFamily="2" charset="-120"/>
                <a:cs typeface="Calibri"/>
                <a:sym typeface="微軟正黑體"/>
              </a:rPr>
              <a:t>事業</a:t>
            </a:r>
            <a:r>
              <a:rPr lang="en-US" sz="2400" b="1" dirty="0" smtClean="0">
                <a:solidFill>
                  <a:srgbClr val="808080"/>
                </a:solidFill>
                <a:ea typeface="Apple LiGothic" pitchFamily="2" charset="-120"/>
                <a:cs typeface="Calibri"/>
                <a:sym typeface="微軟正黑體"/>
              </a:rPr>
              <a:t> </a:t>
            </a:r>
            <a:r>
              <a:rPr sz="2400" b="1" dirty="0" err="1" smtClean="0">
                <a:solidFill>
                  <a:srgbClr val="31859C"/>
                </a:solidFill>
                <a:ea typeface="Apple LiGothic" pitchFamily="2" charset="-120"/>
                <a:cs typeface="Calibri"/>
                <a:sym typeface="微軟正黑體"/>
              </a:rPr>
              <a:t>與美安網路中心更上一層樓</a:t>
            </a:r>
            <a:endParaRPr lang="en-US" sz="2400" b="1" dirty="0" smtClean="0">
              <a:solidFill>
                <a:srgbClr val="31859C"/>
              </a:solidFill>
              <a:ea typeface="Apple LiGothic" pitchFamily="2" charset="-120"/>
              <a:cs typeface="Calibri"/>
              <a:sym typeface="微軟正黑體"/>
            </a:endParaRPr>
          </a:p>
          <a:p>
            <a:pPr lvl="0"/>
            <a:r>
              <a:rPr lang="en-US" b="1" dirty="0" smtClean="0">
                <a:solidFill>
                  <a:srgbClr val="31859C"/>
                </a:solidFill>
                <a:ea typeface="Apple LiGothic" pitchFamily="2" charset="-120"/>
                <a:cs typeface="Calibri"/>
                <a:sym typeface="微軟正黑體"/>
              </a:rPr>
              <a:t>Leverage </a:t>
            </a:r>
            <a:r>
              <a:rPr lang="en-US" b="1" dirty="0" err="1" smtClean="0">
                <a:solidFill>
                  <a:srgbClr val="31859C"/>
                </a:solidFill>
                <a:ea typeface="Apple LiGothic" pitchFamily="2" charset="-120"/>
                <a:cs typeface="Calibri"/>
                <a:sym typeface="微軟正黑體"/>
              </a:rPr>
              <a:t>maWebCenters</a:t>
            </a:r>
            <a:r>
              <a:rPr lang="en-US" b="1" dirty="0" smtClean="0">
                <a:solidFill>
                  <a:srgbClr val="31859C"/>
                </a:solidFill>
                <a:ea typeface="Apple LiGothic" pitchFamily="2" charset="-120"/>
                <a:cs typeface="Calibri"/>
                <a:sym typeface="微軟正黑體"/>
              </a:rPr>
              <a:t> </a:t>
            </a:r>
            <a:r>
              <a:rPr lang="en-US" b="1" dirty="0">
                <a:solidFill>
                  <a:srgbClr val="808080"/>
                </a:solidFill>
                <a:ea typeface="Apple LiGothic" pitchFamily="2" charset="-120"/>
                <a:cs typeface="Calibri"/>
                <a:sym typeface="微軟正黑體"/>
              </a:rPr>
              <a:t>and bring your </a:t>
            </a:r>
            <a:r>
              <a:rPr lang="en-US" b="1" dirty="0" err="1" smtClean="0">
                <a:solidFill>
                  <a:srgbClr val="808080"/>
                </a:solidFill>
                <a:ea typeface="Apple LiGothic" pitchFamily="2" charset="-120"/>
                <a:cs typeface="Calibri"/>
                <a:sym typeface="微軟正黑體"/>
              </a:rPr>
              <a:t>UnFranchaise</a:t>
            </a:r>
            <a:r>
              <a:rPr lang="en-US" b="1" dirty="0" smtClean="0">
                <a:solidFill>
                  <a:srgbClr val="808080"/>
                </a:solidFill>
                <a:latin typeface="微軟正黑體"/>
                <a:ea typeface="微軟正黑體"/>
                <a:cs typeface="Calibri"/>
                <a:sym typeface="微軟正黑體"/>
              </a:rPr>
              <a:t>™</a:t>
            </a:r>
            <a:r>
              <a:rPr lang="en-US" b="1" dirty="0" smtClean="0">
                <a:solidFill>
                  <a:srgbClr val="808080"/>
                </a:solidFill>
                <a:ea typeface="Apple LiGothic" pitchFamily="2" charset="-120"/>
                <a:cs typeface="Calibri"/>
                <a:sym typeface="微軟正黑體"/>
              </a:rPr>
              <a:t> </a:t>
            </a:r>
            <a:r>
              <a:rPr lang="en-US" b="1" dirty="0">
                <a:solidFill>
                  <a:srgbClr val="808080"/>
                </a:solidFill>
                <a:ea typeface="Apple LiGothic" pitchFamily="2" charset="-120"/>
                <a:cs typeface="Calibri"/>
                <a:sym typeface="微軟正黑體"/>
              </a:rPr>
              <a:t>Business to a higher level</a:t>
            </a:r>
            <a:endParaRPr b="1" dirty="0">
              <a:solidFill>
                <a:srgbClr val="808080"/>
              </a:solidFill>
              <a:ea typeface="Apple LiGothic" pitchFamily="2" charset="-120"/>
              <a:cs typeface="Calibri"/>
              <a:sym typeface="微軟正黑體"/>
            </a:endParaRPr>
          </a:p>
        </p:txBody>
      </p:sp>
      <p:sp>
        <p:nvSpPr>
          <p:cNvPr id="1900" name="Shape 1900"/>
          <p:cNvSpPr/>
          <p:nvPr/>
        </p:nvSpPr>
        <p:spPr>
          <a:xfrm>
            <a:off x="108868" y="1983760"/>
            <a:ext cx="3548732" cy="2492990"/>
          </a:xfrm>
          <a:prstGeom prst="rect">
            <a:avLst/>
          </a:prstGeom>
          <a:no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lang="zh-TW" altLang="en-US" b="1" dirty="0">
                <a:solidFill>
                  <a:srgbClr val="AE9616"/>
                </a:solidFill>
                <a:ea typeface="Apple LiGothic" pitchFamily="2" charset="-120"/>
                <a:cs typeface="Calibri"/>
                <a:sym typeface="微軟正黑體"/>
              </a:rPr>
              <a:t>終極網路行銷解決方案</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一站式解決方案</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設計套裝</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網路行銷套裝</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社交媒體套裝</a:t>
            </a:r>
          </a:p>
          <a:p>
            <a:pPr marL="304800" lvl="0" indent="-304800">
              <a:buClr>
                <a:srgbClr val="000000"/>
              </a:buClr>
              <a:buSzPct val="100000"/>
              <a:buFont typeface="Arial"/>
              <a:buChar char="•"/>
            </a:pPr>
            <a:r>
              <a:rPr lang="en-US" altLang="zh-TW" sz="1600" dirty="0">
                <a:ea typeface="Apple LiGothic" pitchFamily="2" charset="-120"/>
                <a:cs typeface="Calibri"/>
                <a:sym typeface="微軟正黑體"/>
              </a:rPr>
              <a:t>Google </a:t>
            </a:r>
            <a:r>
              <a:rPr lang="zh-TW" altLang="en-US" sz="1600" dirty="0">
                <a:ea typeface="Apple LiGothic" pitchFamily="2" charset="-120"/>
                <a:cs typeface="Calibri"/>
                <a:sym typeface="微軟正黑體"/>
              </a:rPr>
              <a:t>廣告</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臉書廣告</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網路商譽管理服務</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內容撰寫服務</a:t>
            </a:r>
          </a:p>
          <a:p>
            <a:pPr marL="304800" lvl="0" indent="-304800">
              <a:buClr>
                <a:srgbClr val="000000"/>
              </a:buClr>
              <a:buSzPct val="100000"/>
              <a:buFont typeface="Arial"/>
              <a:buChar char="•"/>
            </a:pPr>
            <a:r>
              <a:rPr lang="zh-TW" altLang="en-US" sz="1600" dirty="0">
                <a:ea typeface="Apple LiGothic" pitchFamily="2" charset="-120"/>
                <a:cs typeface="Calibri"/>
                <a:sym typeface="微軟正黑體"/>
              </a:rPr>
              <a:t>網站管理套裝 </a:t>
            </a:r>
          </a:p>
        </p:txBody>
      </p:sp>
      <p:pic>
        <p:nvPicPr>
          <p:cNvPr id="1901" name="image15.jpeg"/>
          <p:cNvPicPr/>
          <p:nvPr/>
        </p:nvPicPr>
        <p:blipFill>
          <a:blip r:embed="rId2">
            <a:extLst/>
          </a:blip>
          <a:srcRect l="25639" t="19422" r="45909" b="70273"/>
          <a:stretch>
            <a:fillRect/>
          </a:stretch>
        </p:blipFill>
        <p:spPr>
          <a:xfrm>
            <a:off x="1223950" y="209550"/>
            <a:ext cx="2755903" cy="571501"/>
          </a:xfrm>
          <a:prstGeom prst="rect">
            <a:avLst/>
          </a:prstGeom>
          <a:ln w="12700">
            <a:miter lim="400000"/>
          </a:ln>
        </p:spPr>
      </p:pic>
      <p:sp>
        <p:nvSpPr>
          <p:cNvPr id="9" name="Shape 1907"/>
          <p:cNvSpPr/>
          <p:nvPr/>
        </p:nvSpPr>
        <p:spPr>
          <a:xfrm>
            <a:off x="2672451" y="1962150"/>
            <a:ext cx="2661549" cy="2492990"/>
          </a:xfrm>
          <a:prstGeom prst="rect">
            <a:avLst/>
          </a:prstGeom>
          <a:no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sz="1600" b="1" dirty="0">
                <a:solidFill>
                  <a:srgbClr val="AE9616"/>
                </a:solidFill>
                <a:ea typeface="Apple LiGothic" pitchFamily="2" charset="-120"/>
                <a:cs typeface="Calibri"/>
                <a:sym typeface="微軟正黑體"/>
              </a:rPr>
              <a:t>ULTIMATE INTERNET MARKETING SOLUTION</a:t>
            </a:r>
          </a:p>
          <a:p>
            <a:pPr marL="342899" lvl="0" indent="-342899">
              <a:buClr>
                <a:srgbClr val="000000"/>
              </a:buClr>
              <a:buSzPct val="100000"/>
              <a:buFont typeface="Arial"/>
              <a:buChar char="•"/>
            </a:pPr>
            <a:r>
              <a:rPr sz="1300" dirty="0">
                <a:ea typeface="Apple LiGothic" pitchFamily="2" charset="-120"/>
                <a:cs typeface="Calibri"/>
                <a:sym typeface="微軟正黑體"/>
              </a:rPr>
              <a:t>TOTAL SOLUTION</a:t>
            </a:r>
          </a:p>
          <a:p>
            <a:pPr marL="342899" lvl="0" indent="-342899">
              <a:buClr>
                <a:srgbClr val="000000"/>
              </a:buClr>
              <a:buSzPct val="100000"/>
              <a:buFont typeface="Arial"/>
              <a:buChar char="•"/>
            </a:pPr>
            <a:r>
              <a:rPr sz="1300" dirty="0">
                <a:ea typeface="Apple LiGothic" pitchFamily="2" charset="-120"/>
                <a:cs typeface="Calibri"/>
                <a:sym typeface="微軟正黑體"/>
              </a:rPr>
              <a:t>DESIGN PACKAGE</a:t>
            </a:r>
          </a:p>
          <a:p>
            <a:pPr marL="342899" lvl="0" indent="-342899">
              <a:buClr>
                <a:srgbClr val="000000"/>
              </a:buClr>
              <a:buSzPct val="100000"/>
              <a:buFont typeface="Arial"/>
              <a:buChar char="•"/>
            </a:pPr>
            <a:r>
              <a:rPr sz="1300" dirty="0">
                <a:ea typeface="Apple LiGothic" pitchFamily="2" charset="-120"/>
                <a:cs typeface="Calibri"/>
                <a:sym typeface="微軟正黑體"/>
              </a:rPr>
              <a:t>INTERNET MARKETING </a:t>
            </a:r>
            <a:r>
              <a:rPr sz="1300" dirty="0" smtClean="0">
                <a:ea typeface="Apple LiGothic" pitchFamily="2" charset="-120"/>
                <a:cs typeface="Calibri"/>
                <a:sym typeface="微軟正黑體"/>
              </a:rPr>
              <a:t>PACKAG</a:t>
            </a:r>
            <a:r>
              <a:rPr lang="en-US" sz="1300" dirty="0" smtClean="0">
                <a:ea typeface="Apple LiGothic" pitchFamily="2" charset="-120"/>
                <a:cs typeface="Calibri"/>
                <a:sym typeface="微軟正黑體"/>
              </a:rPr>
              <a:t>E</a:t>
            </a:r>
          </a:p>
          <a:p>
            <a:pPr marL="342899" lvl="0" indent="-342899">
              <a:buClr>
                <a:srgbClr val="000000"/>
              </a:buClr>
              <a:buSzPct val="100000"/>
              <a:buFont typeface="Arial"/>
              <a:buChar char="•"/>
            </a:pPr>
            <a:r>
              <a:rPr sz="1300" dirty="0" smtClean="0">
                <a:ea typeface="Apple LiGothic" pitchFamily="2" charset="-120"/>
                <a:cs typeface="Calibri"/>
                <a:sym typeface="微軟正黑體"/>
              </a:rPr>
              <a:t>SOCIAL </a:t>
            </a:r>
            <a:r>
              <a:rPr sz="1300" dirty="0">
                <a:ea typeface="Apple LiGothic" pitchFamily="2" charset="-120"/>
                <a:cs typeface="Calibri"/>
                <a:sym typeface="微軟正黑體"/>
              </a:rPr>
              <a:t>MEDIA </a:t>
            </a:r>
            <a:r>
              <a:rPr sz="1300" dirty="0" smtClean="0">
                <a:ea typeface="Apple LiGothic" pitchFamily="2" charset="-120"/>
                <a:cs typeface="Calibri"/>
                <a:sym typeface="微軟正黑體"/>
              </a:rPr>
              <a:t>PACKA</a:t>
            </a:r>
            <a:r>
              <a:rPr lang="en-US" sz="1300" dirty="0" smtClean="0">
                <a:ea typeface="Apple LiGothic" pitchFamily="2" charset="-120"/>
                <a:cs typeface="Calibri"/>
                <a:sym typeface="微軟正黑體"/>
              </a:rPr>
              <a:t>GE</a:t>
            </a:r>
            <a:endParaRPr sz="1300" dirty="0">
              <a:ea typeface="Apple LiGothic" pitchFamily="2" charset="-120"/>
              <a:cs typeface="Calibri"/>
              <a:sym typeface="微軟正黑體"/>
            </a:endParaRPr>
          </a:p>
          <a:p>
            <a:pPr marL="342899" lvl="0" indent="-342899">
              <a:buClr>
                <a:srgbClr val="000000"/>
              </a:buClr>
              <a:buSzPct val="100000"/>
              <a:buFont typeface="Arial"/>
              <a:buChar char="•"/>
            </a:pPr>
            <a:r>
              <a:rPr sz="1300" dirty="0">
                <a:ea typeface="Apple LiGothic" pitchFamily="2" charset="-120"/>
                <a:cs typeface="Calibri"/>
                <a:sym typeface="微軟正黑體"/>
              </a:rPr>
              <a:t>Google AD</a:t>
            </a:r>
          </a:p>
          <a:p>
            <a:pPr marL="342899" lvl="0" indent="-342899">
              <a:buClr>
                <a:srgbClr val="000000"/>
              </a:buClr>
              <a:buSzPct val="100000"/>
              <a:buFont typeface="Arial"/>
              <a:buChar char="•"/>
            </a:pPr>
            <a:r>
              <a:rPr sz="1300" dirty="0">
                <a:ea typeface="Apple LiGothic" pitchFamily="2" charset="-120"/>
                <a:cs typeface="Calibri"/>
                <a:sym typeface="微軟正黑體"/>
              </a:rPr>
              <a:t>FACEBOOK AD</a:t>
            </a:r>
          </a:p>
          <a:p>
            <a:pPr marL="342899" lvl="0" indent="-342899">
              <a:buClr>
                <a:srgbClr val="000000"/>
              </a:buClr>
              <a:buSzPct val="100000"/>
              <a:buFont typeface="Arial"/>
              <a:buChar char="•"/>
            </a:pPr>
            <a:r>
              <a:rPr sz="1300" dirty="0">
                <a:ea typeface="Apple LiGothic" pitchFamily="2" charset="-120"/>
                <a:cs typeface="Calibri"/>
                <a:sym typeface="微軟正黑體"/>
              </a:rPr>
              <a:t>REPUTATION </a:t>
            </a:r>
            <a:r>
              <a:rPr sz="1300" dirty="0" smtClean="0">
                <a:ea typeface="Apple LiGothic" pitchFamily="2" charset="-120"/>
                <a:cs typeface="Calibri"/>
                <a:sym typeface="微軟正黑體"/>
              </a:rPr>
              <a:t>MANAGEMEN</a:t>
            </a:r>
            <a:r>
              <a:rPr lang="en-US" sz="1300" dirty="0" smtClean="0">
                <a:ea typeface="Apple LiGothic" pitchFamily="2" charset="-120"/>
                <a:cs typeface="Calibri"/>
                <a:sym typeface="微軟正黑體"/>
              </a:rPr>
              <a:t>T</a:t>
            </a:r>
          </a:p>
          <a:p>
            <a:pPr marL="342899" lvl="0" indent="-342899">
              <a:buClr>
                <a:srgbClr val="000000"/>
              </a:buClr>
              <a:buSzPct val="100000"/>
              <a:buFont typeface="Arial"/>
              <a:buChar char="•"/>
            </a:pPr>
            <a:r>
              <a:rPr sz="1300" dirty="0" smtClean="0">
                <a:ea typeface="Apple LiGothic" pitchFamily="2" charset="-120"/>
                <a:cs typeface="Calibri"/>
                <a:sym typeface="微軟正黑體"/>
              </a:rPr>
              <a:t>CONTENT </a:t>
            </a:r>
            <a:r>
              <a:rPr sz="1300" dirty="0">
                <a:ea typeface="Apple LiGothic" pitchFamily="2" charset="-120"/>
                <a:cs typeface="Calibri"/>
                <a:sym typeface="微軟正黑體"/>
              </a:rPr>
              <a:t>DEVELOPMENT</a:t>
            </a:r>
          </a:p>
          <a:p>
            <a:pPr marL="342899" lvl="0" indent="-342899">
              <a:buClr>
                <a:srgbClr val="000000"/>
              </a:buClr>
              <a:buSzPct val="100000"/>
              <a:buFont typeface="Arial"/>
              <a:buChar char="•"/>
            </a:pPr>
            <a:r>
              <a:rPr sz="1300" dirty="0">
                <a:ea typeface="Apple LiGothic" pitchFamily="2" charset="-120"/>
                <a:cs typeface="Calibri"/>
                <a:sym typeface="微軟正黑體"/>
              </a:rPr>
              <a:t>WEB SITE MANAGEMENT  PACKAGE </a:t>
            </a:r>
          </a:p>
        </p:txBody>
      </p:sp>
    </p:spTree>
    <p:extLst>
      <p:ext uri="{BB962C8B-B14F-4D97-AF65-F5344CB8AC3E}">
        <p14:creationId xmlns:p14="http://schemas.microsoft.com/office/powerpoint/2010/main" val="1741374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3" name="image18.png"/>
          <p:cNvPicPr/>
          <p:nvPr/>
        </p:nvPicPr>
        <p:blipFill>
          <a:blip r:embed="rId2">
            <a:extLst/>
          </a:blip>
          <a:stretch>
            <a:fillRect/>
          </a:stretch>
        </p:blipFill>
        <p:spPr>
          <a:xfrm>
            <a:off x="6023806" y="1722600"/>
            <a:ext cx="2814692" cy="1498824"/>
          </a:xfrm>
          <a:prstGeom prst="rect">
            <a:avLst/>
          </a:prstGeom>
          <a:ln w="12700">
            <a:miter lim="400000"/>
          </a:ln>
        </p:spPr>
      </p:pic>
      <p:pic>
        <p:nvPicPr>
          <p:cNvPr id="1904" name="image19.png"/>
          <p:cNvPicPr/>
          <p:nvPr/>
        </p:nvPicPr>
        <p:blipFill>
          <a:blip r:embed="rId3">
            <a:extLst/>
          </a:blip>
          <a:stretch>
            <a:fillRect/>
          </a:stretch>
        </p:blipFill>
        <p:spPr>
          <a:xfrm>
            <a:off x="3238573" y="1749672"/>
            <a:ext cx="2602987" cy="1952240"/>
          </a:xfrm>
          <a:prstGeom prst="rect">
            <a:avLst/>
          </a:prstGeom>
          <a:ln w="12700">
            <a:miter lim="400000"/>
          </a:ln>
        </p:spPr>
      </p:pic>
      <p:pic>
        <p:nvPicPr>
          <p:cNvPr id="1905" name="image20.png"/>
          <p:cNvPicPr/>
          <p:nvPr/>
        </p:nvPicPr>
        <p:blipFill>
          <a:blip r:embed="rId4">
            <a:extLst/>
          </a:blip>
          <a:stretch>
            <a:fillRect/>
          </a:stretch>
        </p:blipFill>
        <p:spPr>
          <a:xfrm>
            <a:off x="324272" y="2023923"/>
            <a:ext cx="2940896" cy="1403741"/>
          </a:xfrm>
          <a:prstGeom prst="rect">
            <a:avLst/>
          </a:prstGeom>
          <a:ln w="12700">
            <a:miter lim="400000"/>
          </a:ln>
        </p:spPr>
      </p:pic>
      <p:sp>
        <p:nvSpPr>
          <p:cNvPr id="1906" name="Shape 1906"/>
          <p:cNvSpPr/>
          <p:nvPr/>
        </p:nvSpPr>
        <p:spPr>
          <a:xfrm>
            <a:off x="228600" y="275332"/>
            <a:ext cx="8610600" cy="104644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r>
              <a:rPr lang="zh-TW" altLang="en-US" sz="3000" b="1" dirty="0">
                <a:ea typeface="Apple LiGothic" pitchFamily="2" charset="-120"/>
                <a:cs typeface="Calibri"/>
                <a:sym typeface="微軟正黑體"/>
              </a:rPr>
              <a:t>全新的網路行銷 與 設計產品</a:t>
            </a:r>
            <a:r>
              <a:rPr lang="en-US" altLang="zh-TW" sz="3000" b="1" dirty="0">
                <a:ea typeface="Apple LiGothic" pitchFamily="2" charset="-120"/>
                <a:cs typeface="Calibri"/>
                <a:sym typeface="微軟正黑體"/>
              </a:rPr>
              <a:t>!</a:t>
            </a:r>
          </a:p>
          <a:p>
            <a:pPr algn="ctr"/>
            <a:r>
              <a:rPr lang="en-US" sz="3000" b="1" dirty="0" smtClean="0">
                <a:ea typeface="Apple LiGothic" pitchFamily="2" charset="-120"/>
                <a:cs typeface="Calibri"/>
                <a:sym typeface="微軟正黑體"/>
              </a:rPr>
              <a:t>NEW </a:t>
            </a:r>
            <a:r>
              <a:rPr lang="en-US" sz="3000" b="1" dirty="0">
                <a:ea typeface="Apple LiGothic" pitchFamily="2" charset="-120"/>
                <a:cs typeface="Calibri"/>
                <a:sym typeface="微軟正黑體"/>
              </a:rPr>
              <a:t>INTERNET MARKETING </a:t>
            </a:r>
            <a:r>
              <a:rPr lang="en-US" sz="2600" b="1" dirty="0">
                <a:ea typeface="Apple LiGothic" pitchFamily="2" charset="-120"/>
                <a:cs typeface="Calibri"/>
                <a:sym typeface="微軟正黑體"/>
              </a:rPr>
              <a:t>AND</a:t>
            </a:r>
            <a:r>
              <a:rPr lang="en-US" sz="3200" b="1" dirty="0">
                <a:ea typeface="Apple LiGothic" pitchFamily="2" charset="-120"/>
                <a:cs typeface="Calibri"/>
                <a:sym typeface="微軟正黑體"/>
              </a:rPr>
              <a:t> </a:t>
            </a:r>
            <a:r>
              <a:rPr lang="en-US" sz="3000" b="1" dirty="0">
                <a:ea typeface="Apple LiGothic" pitchFamily="2" charset="-120"/>
                <a:cs typeface="Calibri"/>
                <a:sym typeface="微軟正黑體"/>
              </a:rPr>
              <a:t>DESIGN PRODUCTS</a:t>
            </a:r>
            <a:r>
              <a:rPr lang="en-US" sz="3000" b="1" dirty="0" smtClean="0">
                <a:ea typeface="Apple LiGothic" pitchFamily="2" charset="-120"/>
                <a:cs typeface="Calibri"/>
                <a:sym typeface="微軟正黑體"/>
              </a:rPr>
              <a:t>!</a:t>
            </a:r>
            <a:endParaRPr lang="en-US" sz="3000" b="1" dirty="0">
              <a:ea typeface="Apple LiGothic" pitchFamily="2" charset="-120"/>
              <a:cs typeface="Calibri"/>
              <a:sym typeface="微軟正黑體"/>
            </a:endParaRPr>
          </a:p>
        </p:txBody>
      </p:sp>
      <p:grpSp>
        <p:nvGrpSpPr>
          <p:cNvPr id="1909" name="Group 1909"/>
          <p:cNvGrpSpPr/>
          <p:nvPr/>
        </p:nvGrpSpPr>
        <p:grpSpPr>
          <a:xfrm>
            <a:off x="272853" y="3221423"/>
            <a:ext cx="3164157" cy="1066801"/>
            <a:chOff x="0" y="0"/>
            <a:chExt cx="2373117" cy="1066800"/>
          </a:xfrm>
        </p:grpSpPr>
        <p:sp>
          <p:nvSpPr>
            <p:cNvPr id="1907" name="Shape 1907"/>
            <p:cNvSpPr/>
            <p:nvPr/>
          </p:nvSpPr>
          <p:spPr>
            <a:xfrm>
              <a:off x="0" y="0"/>
              <a:ext cx="2373117" cy="1066800"/>
            </a:xfrm>
            <a:prstGeom prst="rect">
              <a:avLst/>
            </a:prstGeom>
            <a:solidFill>
              <a:srgbClr val="17375E"/>
            </a:solidFill>
            <a:ln w="12700" cap="flat">
              <a:noFill/>
              <a:miter lim="400000"/>
            </a:ln>
            <a:effectLst>
              <a:reflection stA="50000" endPos="40000" dir="5400000" sy="-100000" algn="bl" rotWithShape="0"/>
            </a:effectLst>
          </p:spPr>
          <p:txBody>
            <a:bodyPr wrap="square" lIns="0" tIns="0" rIns="0" bIns="0" numCol="1" anchor="ctr">
              <a:noAutofit/>
            </a:bodyPr>
            <a:lstStyle/>
            <a:p>
              <a:pPr lvl="0" defTabSz="914378">
                <a:defRPr b="1">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908" name="Shape 1908"/>
            <p:cNvSpPr/>
            <p:nvPr/>
          </p:nvSpPr>
          <p:spPr>
            <a:xfrm>
              <a:off x="0" y="394900"/>
              <a:ext cx="2373117"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1" indent="861991" defTabSz="914378"/>
              <a:r>
                <a:rPr lang="zh-TW" altLang="en-US" b="1" dirty="0">
                  <a:solidFill>
                    <a:srgbClr val="FFFFFF"/>
                  </a:solidFill>
                  <a:ea typeface="Apple LiGothic" pitchFamily="2" charset="-120"/>
                  <a:cs typeface="Calibri"/>
                  <a:sym typeface="微軟正黑體"/>
                </a:rPr>
                <a:t>設</a:t>
              </a:r>
              <a:r>
                <a:rPr lang="zh-TW" altLang="en-US" b="1" dirty="0" smtClean="0">
                  <a:solidFill>
                    <a:srgbClr val="FFFFFF"/>
                  </a:solidFill>
                  <a:ea typeface="Apple LiGothic" pitchFamily="2" charset="-120"/>
                  <a:cs typeface="Calibri"/>
                  <a:sym typeface="微軟正黑體"/>
                </a:rPr>
                <a:t>計</a:t>
              </a:r>
              <a:endParaRPr lang="zh-TW" altLang="en-US" b="1" dirty="0">
                <a:solidFill>
                  <a:srgbClr val="FFFFFF"/>
                </a:solidFill>
                <a:ea typeface="Apple LiGothic" pitchFamily="2" charset="-120"/>
                <a:cs typeface="Calibri"/>
                <a:sym typeface="微軟正黑體"/>
              </a:endParaRPr>
            </a:p>
          </p:txBody>
        </p:sp>
      </p:grpSp>
      <p:grpSp>
        <p:nvGrpSpPr>
          <p:cNvPr id="1912" name="Group 1912"/>
          <p:cNvGrpSpPr/>
          <p:nvPr/>
        </p:nvGrpSpPr>
        <p:grpSpPr>
          <a:xfrm>
            <a:off x="5669717" y="3216102"/>
            <a:ext cx="3550483" cy="1066801"/>
            <a:chOff x="-1" y="0"/>
            <a:chExt cx="2662861" cy="1066800"/>
          </a:xfrm>
        </p:grpSpPr>
        <p:sp>
          <p:nvSpPr>
            <p:cNvPr id="1910" name="Shape 1910"/>
            <p:cNvSpPr/>
            <p:nvPr/>
          </p:nvSpPr>
          <p:spPr>
            <a:xfrm>
              <a:off x="-1" y="0"/>
              <a:ext cx="2513272" cy="1066800"/>
            </a:xfrm>
            <a:prstGeom prst="rect">
              <a:avLst/>
            </a:prstGeom>
            <a:solidFill>
              <a:srgbClr val="17375E"/>
            </a:solidFill>
            <a:ln w="12700" cap="flat">
              <a:noFill/>
              <a:miter lim="400000"/>
            </a:ln>
            <a:effectLst>
              <a:reflection stA="50000" endPos="40000" dir="5400000" sy="-100000" algn="bl" rotWithShape="0"/>
            </a:effectLst>
          </p:spPr>
          <p:txBody>
            <a:bodyPr wrap="square" lIns="0" tIns="0" rIns="0" bIns="0" numCol="1" anchor="ctr">
              <a:noAutofit/>
            </a:bodyPr>
            <a:lstStyle/>
            <a:p>
              <a:pPr lvl="0" defTabSz="914378">
                <a:defRPr b="1">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911" name="Shape 1911"/>
            <p:cNvSpPr/>
            <p:nvPr/>
          </p:nvSpPr>
          <p:spPr>
            <a:xfrm>
              <a:off x="149588" y="394900"/>
              <a:ext cx="2513272"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914378" defTabSz="914378">
                <a:defRPr b="1">
                  <a:solidFill>
                    <a:srgbClr val="FFFFFF"/>
                  </a:solidFill>
                  <a:latin typeface="微軟正黑體"/>
                  <a:ea typeface="微軟正黑體"/>
                  <a:cs typeface="微軟正黑體"/>
                  <a:sym typeface="微軟正黑體"/>
                </a:defRPr>
              </a:lvl1pPr>
            </a:lstStyle>
            <a:p>
              <a:pPr lvl="0">
                <a:defRPr b="0">
                  <a:solidFill>
                    <a:srgbClr val="000000"/>
                  </a:solidFill>
                </a:defRPr>
              </a:pPr>
              <a:r>
                <a:rPr lang="zh-TW" altLang="en-US" dirty="0">
                  <a:solidFill>
                    <a:schemeClr val="bg1"/>
                  </a:solidFill>
                  <a:latin typeface="+mn-lt"/>
                  <a:ea typeface="Apple LiGothic" pitchFamily="2" charset="-120"/>
                  <a:cs typeface="Calibri"/>
                </a:rPr>
                <a:t>網路行</a:t>
              </a:r>
              <a:r>
                <a:rPr lang="zh-TW" altLang="en-US" dirty="0" smtClean="0">
                  <a:solidFill>
                    <a:schemeClr val="bg1"/>
                  </a:solidFill>
                  <a:latin typeface="+mn-lt"/>
                  <a:ea typeface="Apple LiGothic" pitchFamily="2" charset="-120"/>
                  <a:cs typeface="Calibri"/>
                </a:rPr>
                <a:t>銷</a:t>
              </a:r>
              <a:endParaRPr lang="zh-TW" altLang="en-US" dirty="0">
                <a:solidFill>
                  <a:schemeClr val="bg1"/>
                </a:solidFill>
                <a:latin typeface="+mn-lt"/>
                <a:ea typeface="Apple LiGothic" pitchFamily="2" charset="-120"/>
                <a:cs typeface="Calibri"/>
              </a:endParaRPr>
            </a:p>
          </p:txBody>
        </p:sp>
      </p:grpSp>
      <p:grpSp>
        <p:nvGrpSpPr>
          <p:cNvPr id="1915" name="Group 1915"/>
          <p:cNvGrpSpPr/>
          <p:nvPr/>
        </p:nvGrpSpPr>
        <p:grpSpPr>
          <a:xfrm>
            <a:off x="3119165" y="3411500"/>
            <a:ext cx="2987996" cy="1066801"/>
            <a:chOff x="-1" y="0"/>
            <a:chExt cx="2240996" cy="1066800"/>
          </a:xfrm>
        </p:grpSpPr>
        <p:sp>
          <p:nvSpPr>
            <p:cNvPr id="1913" name="Shape 1913"/>
            <p:cNvSpPr/>
            <p:nvPr/>
          </p:nvSpPr>
          <p:spPr>
            <a:xfrm>
              <a:off x="-1" y="0"/>
              <a:ext cx="2240996" cy="1066800"/>
            </a:xfrm>
            <a:prstGeom prst="rect">
              <a:avLst/>
            </a:prstGeom>
            <a:solidFill>
              <a:srgbClr val="0070C0"/>
            </a:solidFill>
            <a:ln w="12700" cap="flat">
              <a:noFill/>
              <a:miter lim="400000"/>
            </a:ln>
            <a:effectLst>
              <a:reflection stA="50000" endPos="40000" dir="5400000" sy="-100000" algn="bl" rotWithShape="0"/>
            </a:effectLst>
          </p:spPr>
          <p:txBody>
            <a:bodyPr wrap="square" lIns="0" tIns="0" rIns="0" bIns="0" numCol="1" anchor="ctr">
              <a:noAutofit/>
            </a:bodyPr>
            <a:lstStyle/>
            <a:p>
              <a:pPr lvl="0" algn="ctr" defTabSz="914378">
                <a:defRPr b="1">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914" name="Shape 1914"/>
            <p:cNvSpPr/>
            <p:nvPr/>
          </p:nvSpPr>
          <p:spPr>
            <a:xfrm>
              <a:off x="-1" y="394900"/>
              <a:ext cx="2240996"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378">
                <a:defRPr b="1">
                  <a:solidFill>
                    <a:srgbClr val="FFFFFF"/>
                  </a:solidFill>
                  <a:latin typeface="微軟正黑體"/>
                  <a:ea typeface="微軟正黑體"/>
                  <a:cs typeface="微軟正黑體"/>
                  <a:sym typeface="微軟正黑體"/>
                </a:defRPr>
              </a:lvl1pPr>
            </a:lstStyle>
            <a:p>
              <a:pPr lvl="0">
                <a:defRPr b="0">
                  <a:solidFill>
                    <a:srgbClr val="000000"/>
                  </a:solidFill>
                </a:defRPr>
              </a:pPr>
              <a:r>
                <a:rPr lang="zh-TW" altLang="en-US" dirty="0">
                  <a:solidFill>
                    <a:schemeClr val="bg1"/>
                  </a:solidFill>
                  <a:latin typeface="+mn-lt"/>
                  <a:ea typeface="Apple LiGothic" pitchFamily="2" charset="-120"/>
                  <a:cs typeface="Calibri"/>
                </a:rPr>
                <a:t>社交媒</a:t>
              </a:r>
              <a:r>
                <a:rPr lang="zh-TW" altLang="en-US" dirty="0" smtClean="0">
                  <a:solidFill>
                    <a:schemeClr val="bg1"/>
                  </a:solidFill>
                  <a:latin typeface="+mn-lt"/>
                  <a:ea typeface="Apple LiGothic" pitchFamily="2" charset="-120"/>
                  <a:cs typeface="Calibri"/>
                </a:rPr>
                <a:t>體</a:t>
              </a:r>
              <a:endParaRPr lang="zh-TW" altLang="en-US" dirty="0">
                <a:solidFill>
                  <a:schemeClr val="bg1"/>
                </a:solidFill>
                <a:latin typeface="+mn-lt"/>
                <a:ea typeface="Apple LiGothic" pitchFamily="2" charset="-120"/>
                <a:cs typeface="Calibri"/>
              </a:endParaRPr>
            </a:p>
          </p:txBody>
        </p:sp>
      </p:grpSp>
      <p:sp>
        <p:nvSpPr>
          <p:cNvPr id="17" name="Shape 1915"/>
          <p:cNvSpPr/>
          <p:nvPr/>
        </p:nvSpPr>
        <p:spPr>
          <a:xfrm>
            <a:off x="76200" y="3914071"/>
            <a:ext cx="2373118"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1" indent="861991" defTabSz="914378"/>
            <a:r>
              <a:rPr b="1" dirty="0">
                <a:solidFill>
                  <a:srgbClr val="FFFFFF"/>
                </a:solidFill>
                <a:ea typeface="Apple LiGothic" pitchFamily="2" charset="-120"/>
                <a:cs typeface="Calibri"/>
                <a:sym typeface="微軟正黑體"/>
              </a:rPr>
              <a:t>DESIGN</a:t>
            </a:r>
          </a:p>
        </p:txBody>
      </p:sp>
      <p:sp>
        <p:nvSpPr>
          <p:cNvPr id="18" name="Shape 1921"/>
          <p:cNvSpPr/>
          <p:nvPr/>
        </p:nvSpPr>
        <p:spPr>
          <a:xfrm>
            <a:off x="3505200" y="4076630"/>
            <a:ext cx="2240997"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378">
              <a:defRPr b="1">
                <a:solidFill>
                  <a:srgbClr val="FFFFFF"/>
                </a:solidFill>
                <a:latin typeface="微軟正黑體"/>
                <a:ea typeface="微軟正黑體"/>
                <a:cs typeface="微軟正黑體"/>
                <a:sym typeface="微軟正黑體"/>
              </a:defRPr>
            </a:lvl1pPr>
          </a:lstStyle>
          <a:p>
            <a:pPr lvl="0">
              <a:defRPr b="0">
                <a:solidFill>
                  <a:srgbClr val="000000"/>
                </a:solidFill>
              </a:defRPr>
            </a:pPr>
            <a:r>
              <a:rPr b="1" dirty="0">
                <a:solidFill>
                  <a:srgbClr val="FFFFFF"/>
                </a:solidFill>
                <a:latin typeface="+mn-lt"/>
                <a:ea typeface="Apple LiGothic" pitchFamily="2" charset="-120"/>
                <a:cs typeface="Calibri"/>
              </a:rPr>
              <a:t>SOCIAL MEDIA</a:t>
            </a:r>
          </a:p>
        </p:txBody>
      </p:sp>
      <p:sp>
        <p:nvSpPr>
          <p:cNvPr id="19" name="Shape 1918"/>
          <p:cNvSpPr/>
          <p:nvPr/>
        </p:nvSpPr>
        <p:spPr>
          <a:xfrm>
            <a:off x="5319087" y="3894951"/>
            <a:ext cx="4358313"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914378" defTabSz="914378">
              <a:defRPr b="1">
                <a:solidFill>
                  <a:srgbClr val="FFFFFF"/>
                </a:solidFill>
                <a:latin typeface="微軟正黑體"/>
                <a:ea typeface="微軟正黑體"/>
                <a:cs typeface="微軟正黑體"/>
                <a:sym typeface="微軟正黑體"/>
              </a:defRPr>
            </a:lvl1pPr>
          </a:lstStyle>
          <a:p>
            <a:pPr lvl="0">
              <a:defRPr b="0">
                <a:solidFill>
                  <a:srgbClr val="000000"/>
                </a:solidFill>
              </a:defRPr>
            </a:pPr>
            <a:r>
              <a:rPr b="1" dirty="0">
                <a:solidFill>
                  <a:srgbClr val="FFFFFF"/>
                </a:solidFill>
                <a:latin typeface="+mn-lt"/>
                <a:ea typeface="Apple LiGothic" pitchFamily="2" charset="-120"/>
                <a:cs typeface="Calibri"/>
              </a:rPr>
              <a:t>INTERNET MARKETING</a:t>
            </a:r>
          </a:p>
        </p:txBody>
      </p:sp>
    </p:spTree>
    <p:extLst>
      <p:ext uri="{BB962C8B-B14F-4D97-AF65-F5344CB8AC3E}">
        <p14:creationId xmlns:p14="http://schemas.microsoft.com/office/powerpoint/2010/main" val="1769937999"/>
      </p:ext>
    </p:extLst>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19550"/>
            <a:ext cx="9144000" cy="13716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6000" dirty="0" smtClean="0">
              <a:solidFill>
                <a:schemeClr val="accent4">
                  <a:lumMod val="50000"/>
                </a:schemeClr>
              </a:solidFill>
              <a:ea typeface="Apple LiGothic" pitchFamily="2" charset="-120"/>
            </a:endParaRPr>
          </a:p>
        </p:txBody>
      </p:sp>
      <p:pic>
        <p:nvPicPr>
          <p:cNvPr id="1917" name="image18.png"/>
          <p:cNvPicPr/>
          <p:nvPr/>
        </p:nvPicPr>
        <p:blipFill>
          <a:blip r:embed="rId2">
            <a:extLst/>
          </a:blip>
          <a:stretch>
            <a:fillRect/>
          </a:stretch>
        </p:blipFill>
        <p:spPr>
          <a:xfrm>
            <a:off x="6491352" y="18064"/>
            <a:ext cx="2439005" cy="1298772"/>
          </a:xfrm>
          <a:prstGeom prst="rect">
            <a:avLst/>
          </a:prstGeom>
          <a:ln w="12700">
            <a:miter lim="400000"/>
          </a:ln>
        </p:spPr>
      </p:pic>
      <p:pic>
        <p:nvPicPr>
          <p:cNvPr id="1918" name="image19.png"/>
          <p:cNvPicPr/>
          <p:nvPr/>
        </p:nvPicPr>
        <p:blipFill>
          <a:blip r:embed="rId3">
            <a:extLst/>
          </a:blip>
          <a:srcRect t="1287"/>
          <a:stretch>
            <a:fillRect/>
          </a:stretch>
        </p:blipFill>
        <p:spPr>
          <a:xfrm>
            <a:off x="3562986" y="3"/>
            <a:ext cx="2143199" cy="1586711"/>
          </a:xfrm>
          <a:prstGeom prst="rect">
            <a:avLst/>
          </a:prstGeom>
          <a:ln w="12700">
            <a:miter lim="400000"/>
          </a:ln>
        </p:spPr>
      </p:pic>
      <p:sp>
        <p:nvSpPr>
          <p:cNvPr id="1919" name="Shape 1919"/>
          <p:cNvSpPr/>
          <p:nvPr/>
        </p:nvSpPr>
        <p:spPr>
          <a:xfrm>
            <a:off x="152400" y="1733550"/>
            <a:ext cx="2737621" cy="147732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53993" lvl="0" indent="-253993">
              <a:spcBef>
                <a:spcPts val="1200"/>
              </a:spcBef>
              <a:buSzPct val="100000"/>
              <a:buFont typeface="Wingdings"/>
              <a:buChar char="✓"/>
            </a:pPr>
            <a:r>
              <a:rPr sz="1600" dirty="0">
                <a:ea typeface="Apple LiGothic" pitchFamily="2" charset="-120"/>
                <a:cs typeface="微軟正黑體"/>
                <a:sym typeface="微軟正黑體"/>
              </a:rPr>
              <a:t>優質型響應式設計</a:t>
            </a:r>
            <a:endParaRPr sz="1600" dirty="0">
              <a:ea typeface="Apple LiGothic" pitchFamily="2" charset="-120"/>
            </a:endParaRPr>
          </a:p>
          <a:p>
            <a:pPr marL="253993" lvl="0" indent="-253993">
              <a:spcBef>
                <a:spcPts val="1200"/>
              </a:spcBef>
              <a:buSzPct val="100000"/>
              <a:buFont typeface="Wingdings"/>
              <a:buChar char="✓"/>
            </a:pPr>
            <a:r>
              <a:rPr sz="1600" dirty="0">
                <a:ea typeface="Apple LiGothic" pitchFamily="2" charset="-120"/>
                <a:cs typeface="微軟正黑體"/>
                <a:sym typeface="微軟正黑體"/>
              </a:rPr>
              <a:t>新設計</a:t>
            </a:r>
            <a:r>
              <a:rPr sz="1600" dirty="0" smtClean="0">
                <a:ea typeface="Apple LiGothic" pitchFamily="2" charset="-120"/>
                <a:cs typeface="微軟正黑體"/>
                <a:sym typeface="微軟正黑體"/>
              </a:rPr>
              <a:t>套裝</a:t>
            </a:r>
            <a:endParaRPr lang="en-US" sz="1600" dirty="0" smtClean="0">
              <a:ea typeface="Apple LiGothic" pitchFamily="2" charset="-120"/>
              <a:cs typeface="微軟正黑體"/>
              <a:sym typeface="微軟正黑體"/>
            </a:endParaRPr>
          </a:p>
          <a:p>
            <a:pPr marL="253993" lvl="0" indent="-253993">
              <a:spcBef>
                <a:spcPts val="1200"/>
              </a:spcBef>
              <a:buSzPct val="100000"/>
              <a:buFont typeface="Wingdings"/>
              <a:buChar char="✓"/>
            </a:pPr>
            <a:r>
              <a:rPr lang="en-US" sz="1400" dirty="0" smtClean="0">
                <a:ea typeface="Apple LiGothic" pitchFamily="2" charset="-120"/>
                <a:cs typeface="微軟正黑體"/>
                <a:sym typeface="微軟正黑體"/>
              </a:rPr>
              <a:t>Premium Responsive Layout</a:t>
            </a:r>
          </a:p>
          <a:p>
            <a:pPr marL="253993" lvl="0" indent="-253993">
              <a:spcBef>
                <a:spcPts val="1200"/>
              </a:spcBef>
              <a:buSzPct val="100000"/>
              <a:buFont typeface="Wingdings"/>
              <a:buChar char="✓"/>
            </a:pPr>
            <a:r>
              <a:rPr lang="en-US" sz="1400" dirty="0" smtClean="0">
                <a:ea typeface="Apple LiGothic" pitchFamily="2" charset="-120"/>
                <a:cs typeface="微軟正黑體"/>
                <a:sym typeface="微軟正黑體"/>
              </a:rPr>
              <a:t>New Design </a:t>
            </a:r>
            <a:r>
              <a:rPr lang="en-US" sz="1400" dirty="0">
                <a:ea typeface="Apple LiGothic" pitchFamily="2" charset="-120"/>
                <a:cs typeface="微軟正黑體"/>
                <a:sym typeface="微軟正黑體"/>
              </a:rPr>
              <a:t>P</a:t>
            </a:r>
            <a:r>
              <a:rPr lang="en-US" sz="1400" dirty="0" smtClean="0">
                <a:ea typeface="Apple LiGothic" pitchFamily="2" charset="-120"/>
                <a:cs typeface="微軟正黑體"/>
                <a:sym typeface="微軟正黑體"/>
              </a:rPr>
              <a:t>ackage</a:t>
            </a:r>
            <a:endParaRPr sz="1400" dirty="0">
              <a:ea typeface="Apple LiGothic" pitchFamily="2" charset="-120"/>
              <a:cs typeface="微軟正黑體"/>
              <a:sym typeface="微軟正黑體"/>
            </a:endParaRPr>
          </a:p>
        </p:txBody>
      </p:sp>
      <p:sp>
        <p:nvSpPr>
          <p:cNvPr id="1920" name="Shape 1920"/>
          <p:cNvSpPr/>
          <p:nvPr/>
        </p:nvSpPr>
        <p:spPr>
          <a:xfrm>
            <a:off x="3124200" y="1733550"/>
            <a:ext cx="2950645" cy="2118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53993" lvl="0" indent="-253993">
              <a:spcBef>
                <a:spcPts val="1000"/>
              </a:spcBef>
              <a:buSzPct val="100000"/>
              <a:buFont typeface="Wingdings"/>
              <a:buChar char="✓"/>
            </a:pPr>
            <a:r>
              <a:rPr sz="1600" dirty="0">
                <a:ea typeface="Apple LiGothic" pitchFamily="2" charset="-120"/>
                <a:cs typeface="微軟正黑體"/>
                <a:sym typeface="微軟正黑體"/>
              </a:rPr>
              <a:t>社交媒體管理</a:t>
            </a:r>
            <a:endParaRPr sz="1600" dirty="0">
              <a:ea typeface="Apple LiGothic" pitchFamily="2" charset="-120"/>
            </a:endParaRPr>
          </a:p>
          <a:p>
            <a:pPr marL="253993" lvl="0" indent="-253993">
              <a:spcBef>
                <a:spcPts val="1000"/>
              </a:spcBef>
              <a:buSzPct val="100000"/>
              <a:buFont typeface="Wingdings"/>
              <a:buChar char="✓"/>
            </a:pPr>
            <a:r>
              <a:rPr sz="1600" dirty="0">
                <a:ea typeface="Apple LiGothic" pitchFamily="2" charset="-120"/>
                <a:cs typeface="微軟正黑體"/>
                <a:sym typeface="微軟正黑體"/>
              </a:rPr>
              <a:t>線上商譽管理</a:t>
            </a:r>
            <a:endParaRPr sz="1600" dirty="0">
              <a:ea typeface="Apple LiGothic" pitchFamily="2" charset="-120"/>
            </a:endParaRPr>
          </a:p>
          <a:p>
            <a:pPr marL="253993" lvl="0" indent="-253993">
              <a:spcBef>
                <a:spcPts val="1000"/>
              </a:spcBef>
              <a:buSzPct val="100000"/>
              <a:buFont typeface="Wingdings"/>
              <a:buChar char="✓"/>
            </a:pPr>
            <a:r>
              <a:rPr sz="1600" dirty="0">
                <a:ea typeface="Apple LiGothic" pitchFamily="2" charset="-120"/>
                <a:cs typeface="微軟正黑體"/>
                <a:sym typeface="微軟正黑體"/>
              </a:rPr>
              <a:t>臉書廣告</a:t>
            </a:r>
            <a:r>
              <a:rPr sz="1600" dirty="0" smtClean="0">
                <a:ea typeface="Apple LiGothic" pitchFamily="2" charset="-120"/>
                <a:cs typeface="微軟正黑體"/>
                <a:sym typeface="微軟正黑體"/>
              </a:rPr>
              <a:t>套裝</a:t>
            </a:r>
            <a:endParaRPr lang="en-US" sz="1600" dirty="0" smtClean="0">
              <a:ea typeface="Apple LiGothic" pitchFamily="2" charset="-120"/>
              <a:cs typeface="微軟正黑體"/>
              <a:sym typeface="微軟正黑體"/>
            </a:endParaRPr>
          </a:p>
          <a:p>
            <a:pPr marL="253993" lvl="0" indent="-253993">
              <a:spcBef>
                <a:spcPts val="1000"/>
              </a:spcBef>
              <a:buSzPct val="100000"/>
              <a:buFont typeface="Wingdings"/>
              <a:buChar char="✓"/>
            </a:pPr>
            <a:r>
              <a:rPr lang="en-US" sz="1400" dirty="0" smtClean="0">
                <a:ea typeface="Apple LiGothic" pitchFamily="2" charset="-120"/>
                <a:cs typeface="微軟正黑體"/>
                <a:sym typeface="微軟正黑體"/>
              </a:rPr>
              <a:t>Social Media Management</a:t>
            </a:r>
          </a:p>
          <a:p>
            <a:pPr marL="253993" lvl="0" indent="-253993">
              <a:spcBef>
                <a:spcPts val="1000"/>
              </a:spcBef>
              <a:buSzPct val="100000"/>
              <a:buFont typeface="Wingdings"/>
              <a:buChar char="✓"/>
            </a:pPr>
            <a:r>
              <a:rPr lang="en-US" sz="1400" dirty="0" smtClean="0">
                <a:ea typeface="Apple LiGothic" pitchFamily="2" charset="-120"/>
                <a:cs typeface="微軟正黑體"/>
                <a:sym typeface="微軟正黑體"/>
              </a:rPr>
              <a:t>Online Reputation  Management</a:t>
            </a:r>
          </a:p>
          <a:p>
            <a:pPr marL="253993" lvl="0" indent="-253993">
              <a:spcBef>
                <a:spcPts val="1000"/>
              </a:spcBef>
              <a:buSzPct val="100000"/>
              <a:buFont typeface="Wingdings"/>
              <a:buChar char="✓"/>
            </a:pPr>
            <a:r>
              <a:rPr lang="en-US" sz="1400" dirty="0" smtClean="0">
                <a:ea typeface="Apple LiGothic" pitchFamily="2" charset="-120"/>
                <a:cs typeface="微軟正黑體"/>
                <a:sym typeface="微軟正黑體"/>
              </a:rPr>
              <a:t>Facebook advertising</a:t>
            </a:r>
            <a:endParaRPr sz="1400" dirty="0">
              <a:ea typeface="Apple LiGothic" pitchFamily="2" charset="-120"/>
              <a:cs typeface="微軟正黑體"/>
              <a:sym typeface="微軟正黑體"/>
            </a:endParaRPr>
          </a:p>
        </p:txBody>
      </p:sp>
      <p:sp>
        <p:nvSpPr>
          <p:cNvPr id="1921" name="Shape 1921"/>
          <p:cNvSpPr/>
          <p:nvPr/>
        </p:nvSpPr>
        <p:spPr>
          <a:xfrm>
            <a:off x="6248400" y="1733550"/>
            <a:ext cx="3124200" cy="206210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53993" lvl="0" indent="-253993">
              <a:buSzPct val="100000"/>
              <a:buFont typeface="Wingdings"/>
              <a:buChar char="✓"/>
            </a:pPr>
            <a:r>
              <a:rPr lang="zh-TW" altLang="en-US" sz="1600" dirty="0">
                <a:ea typeface="Apple LiGothic" pitchFamily="2" charset="-120"/>
                <a:cs typeface="微軟正黑體"/>
                <a:sym typeface="微軟正黑體"/>
              </a:rPr>
              <a:t>搜尋引擎自然排序</a:t>
            </a:r>
          </a:p>
          <a:p>
            <a:pPr marL="253993" lvl="0" indent="-253993">
              <a:buSzPct val="100000"/>
              <a:buFont typeface="Wingdings"/>
              <a:buChar char="✓"/>
            </a:pPr>
            <a:r>
              <a:rPr lang="en-US" sz="1600" dirty="0">
                <a:ea typeface="Apple LiGothic" pitchFamily="2" charset="-120"/>
                <a:cs typeface="微軟正黑體"/>
                <a:sym typeface="微軟正黑體"/>
              </a:rPr>
              <a:t>GOOGLE</a:t>
            </a:r>
            <a:r>
              <a:rPr lang="zh-TW" altLang="en-US" sz="1600" dirty="0">
                <a:ea typeface="Apple LiGothic" pitchFamily="2" charset="-120"/>
                <a:cs typeface="微軟正黑體"/>
                <a:sym typeface="微軟正黑體"/>
              </a:rPr>
              <a:t>廣告</a:t>
            </a:r>
          </a:p>
          <a:p>
            <a:pPr marL="253993" lvl="0" indent="-253993">
              <a:buSzPct val="100000"/>
              <a:buFont typeface="Wingdings"/>
              <a:buChar char="✓"/>
            </a:pPr>
            <a:r>
              <a:rPr lang="zh-TW" altLang="en-US" sz="1600" dirty="0">
                <a:ea typeface="Apple LiGothic" pitchFamily="2" charset="-120"/>
                <a:cs typeface="微軟正黑體"/>
                <a:sym typeface="微軟正黑體"/>
              </a:rPr>
              <a:t>內文撰寫</a:t>
            </a:r>
          </a:p>
          <a:p>
            <a:pPr marL="253993" lvl="0" indent="-253993">
              <a:buSzPct val="100000"/>
              <a:buFont typeface="Wingdings"/>
              <a:buChar char="✓"/>
            </a:pPr>
            <a:r>
              <a:rPr lang="zh-TW" altLang="en-US" sz="1600" dirty="0">
                <a:ea typeface="Apple LiGothic" pitchFamily="2" charset="-120"/>
                <a:cs typeface="微軟正黑體"/>
                <a:sym typeface="微軟正黑體"/>
              </a:rPr>
              <a:t>會員管理</a:t>
            </a:r>
          </a:p>
          <a:p>
            <a:pPr marL="253993" lvl="0" indent="-253993">
              <a:buSzPct val="100000"/>
              <a:buFont typeface="Wingdings"/>
              <a:buChar char="✓"/>
            </a:pPr>
            <a:r>
              <a:rPr lang="en-US" sz="1600" dirty="0">
                <a:ea typeface="Apple LiGothic" pitchFamily="2" charset="-120"/>
                <a:cs typeface="微軟正黑體"/>
                <a:sym typeface="微軟正黑體"/>
              </a:rPr>
              <a:t>Search Engine Optimization</a:t>
            </a:r>
          </a:p>
          <a:p>
            <a:pPr marL="253993" lvl="0" indent="-253993">
              <a:buSzPct val="100000"/>
              <a:buFont typeface="Wingdings"/>
              <a:buChar char="✓"/>
            </a:pPr>
            <a:r>
              <a:rPr lang="en-US" sz="1600" dirty="0">
                <a:ea typeface="Apple LiGothic" pitchFamily="2" charset="-120"/>
                <a:cs typeface="微軟正黑體"/>
                <a:sym typeface="微軟正黑體"/>
              </a:rPr>
              <a:t>Google Advertising</a:t>
            </a:r>
          </a:p>
          <a:p>
            <a:pPr marL="253993" lvl="0" indent="-253993">
              <a:buSzPct val="100000"/>
              <a:buFont typeface="Wingdings"/>
              <a:buChar char="✓"/>
            </a:pPr>
            <a:r>
              <a:rPr lang="en-US" sz="1600" dirty="0">
                <a:ea typeface="Apple LiGothic" pitchFamily="2" charset="-120"/>
                <a:cs typeface="微軟正黑體"/>
                <a:sym typeface="微軟正黑體"/>
              </a:rPr>
              <a:t>Content Writing</a:t>
            </a:r>
          </a:p>
          <a:p>
            <a:pPr marL="253993" lvl="0" indent="-253993">
              <a:buSzPct val="100000"/>
              <a:buFont typeface="Wingdings"/>
              <a:buChar char="✓"/>
            </a:pPr>
            <a:r>
              <a:rPr lang="en-US" sz="1600" dirty="0">
                <a:ea typeface="Apple LiGothic" pitchFamily="2" charset="-120"/>
                <a:cs typeface="微軟正黑體"/>
                <a:sym typeface="微軟正黑體"/>
              </a:rPr>
              <a:t>Membership Management</a:t>
            </a:r>
            <a:endParaRPr sz="1600" dirty="0">
              <a:ea typeface="Apple LiGothic" pitchFamily="2" charset="-120"/>
              <a:cs typeface="微軟正黑體"/>
              <a:sym typeface="微軟正黑體"/>
            </a:endParaRPr>
          </a:p>
        </p:txBody>
      </p:sp>
      <p:sp>
        <p:nvSpPr>
          <p:cNvPr id="1922" name="Shape 1922"/>
          <p:cNvSpPr/>
          <p:nvPr/>
        </p:nvSpPr>
        <p:spPr>
          <a:xfrm flipH="1">
            <a:off x="2994026" y="93574"/>
            <a:ext cx="1" cy="4906217"/>
          </a:xfrm>
          <a:prstGeom prst="line">
            <a:avLst/>
          </a:prstGeom>
          <a:ln>
            <a:solidFill>
              <a:srgbClr val="46AAC4"/>
            </a:solidFill>
          </a:ln>
        </p:spPr>
        <p:txBody>
          <a:bodyPr lIns="0" tIns="0" rIns="0" bIns="0"/>
          <a:lstStyle/>
          <a:p>
            <a:pPr lvl="0">
              <a:defRPr sz="1200">
                <a:latin typeface="+mj-lt"/>
                <a:ea typeface="+mj-ea"/>
                <a:cs typeface="+mj-cs"/>
                <a:sym typeface="Helvetica"/>
              </a:defRPr>
            </a:pPr>
            <a:endParaRPr>
              <a:ea typeface="Apple LiGothic" pitchFamily="2" charset="-120"/>
            </a:endParaRPr>
          </a:p>
        </p:txBody>
      </p:sp>
      <p:sp>
        <p:nvSpPr>
          <p:cNvPr id="1923" name="Shape 1923"/>
          <p:cNvSpPr/>
          <p:nvPr/>
        </p:nvSpPr>
        <p:spPr>
          <a:xfrm flipH="1">
            <a:off x="6101572" y="93574"/>
            <a:ext cx="1" cy="4906217"/>
          </a:xfrm>
          <a:prstGeom prst="line">
            <a:avLst/>
          </a:prstGeom>
          <a:ln>
            <a:solidFill>
              <a:srgbClr val="46AAC4"/>
            </a:solidFill>
          </a:ln>
        </p:spPr>
        <p:txBody>
          <a:bodyPr lIns="0" tIns="0" rIns="0" bIns="0"/>
          <a:lstStyle/>
          <a:p>
            <a:pPr lvl="0">
              <a:defRPr sz="1200">
                <a:latin typeface="+mj-lt"/>
                <a:ea typeface="+mj-ea"/>
                <a:cs typeface="+mj-cs"/>
                <a:sym typeface="Helvetica"/>
              </a:defRPr>
            </a:pPr>
            <a:endParaRPr>
              <a:ea typeface="Apple LiGothic" pitchFamily="2" charset="-120"/>
            </a:endParaRPr>
          </a:p>
        </p:txBody>
      </p:sp>
      <p:pic>
        <p:nvPicPr>
          <p:cNvPr id="1924" name="image20.png"/>
          <p:cNvPicPr/>
          <p:nvPr/>
        </p:nvPicPr>
        <p:blipFill>
          <a:blip r:embed="rId4">
            <a:extLst/>
          </a:blip>
          <a:stretch>
            <a:fillRect/>
          </a:stretch>
        </p:blipFill>
        <p:spPr>
          <a:xfrm>
            <a:off x="334856" y="77956"/>
            <a:ext cx="2442960" cy="1166069"/>
          </a:xfrm>
          <a:prstGeom prst="rect">
            <a:avLst/>
          </a:prstGeom>
          <a:ln w="12700">
            <a:miter lim="400000"/>
          </a:ln>
        </p:spPr>
      </p:pic>
      <p:grpSp>
        <p:nvGrpSpPr>
          <p:cNvPr id="1927" name="Group 1927"/>
          <p:cNvGrpSpPr/>
          <p:nvPr/>
        </p:nvGrpSpPr>
        <p:grpSpPr>
          <a:xfrm>
            <a:off x="-327025" y="1244021"/>
            <a:ext cx="3321050" cy="493300"/>
            <a:chOff x="-245269" y="-1"/>
            <a:chExt cx="2490787" cy="493298"/>
          </a:xfrm>
        </p:grpSpPr>
        <p:sp>
          <p:nvSpPr>
            <p:cNvPr id="1925" name="Shape 1925"/>
            <p:cNvSpPr/>
            <p:nvPr/>
          </p:nvSpPr>
          <p:spPr>
            <a:xfrm>
              <a:off x="0" y="-1"/>
              <a:ext cx="2245518" cy="493298"/>
            </a:xfrm>
            <a:prstGeom prst="rect">
              <a:avLst/>
            </a:prstGeom>
            <a:solidFill>
              <a:srgbClr val="17375E"/>
            </a:solidFill>
            <a:ln w="12700" cap="flat">
              <a:noFill/>
              <a:miter lim="400000"/>
            </a:ln>
            <a:effectLst>
              <a:reflection stA="50000" endPos="40000" dir="5400000" sy="-100000" algn="bl" rotWithShape="0"/>
            </a:effectLst>
          </p:spPr>
          <p:txBody>
            <a:bodyPr wrap="square" lIns="0" tIns="0" rIns="0" bIns="0" numCol="1" anchor="ctr">
              <a:noAutofit/>
            </a:bodyPr>
            <a:lstStyle/>
            <a:p>
              <a:pPr lvl="0" defTabSz="914378">
                <a:defRPr sz="1600" b="1">
                  <a:solidFill>
                    <a:srgbClr val="FFFFFF"/>
                  </a:solidFill>
                </a:defRPr>
              </a:pPr>
              <a:endParaRPr>
                <a:ea typeface="Apple LiGothic" pitchFamily="2" charset="-120"/>
              </a:endParaRPr>
            </a:p>
          </p:txBody>
        </p:sp>
        <p:sp>
          <p:nvSpPr>
            <p:cNvPr id="1926" name="Shape 1926"/>
            <p:cNvSpPr/>
            <p:nvPr/>
          </p:nvSpPr>
          <p:spPr>
            <a:xfrm>
              <a:off x="-245269" y="123537"/>
              <a:ext cx="2245518" cy="2462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1" indent="861991" defTabSz="914378"/>
              <a:r>
                <a:rPr sz="1600" b="1" dirty="0">
                  <a:solidFill>
                    <a:srgbClr val="FFFFFF"/>
                  </a:solidFill>
                  <a:ea typeface="Apple LiGothic" pitchFamily="2" charset="-120"/>
                  <a:cs typeface="微軟正黑體"/>
                  <a:sym typeface="微軟正黑體"/>
                </a:rPr>
                <a:t>設計</a:t>
              </a:r>
            </a:p>
          </p:txBody>
        </p:sp>
      </p:grpSp>
      <p:grpSp>
        <p:nvGrpSpPr>
          <p:cNvPr id="1930" name="Group 1930"/>
          <p:cNvGrpSpPr/>
          <p:nvPr/>
        </p:nvGrpSpPr>
        <p:grpSpPr>
          <a:xfrm>
            <a:off x="2209800" y="1249496"/>
            <a:ext cx="3978412" cy="493299"/>
            <a:chOff x="-561290" y="-1"/>
            <a:chExt cx="2983808" cy="493298"/>
          </a:xfrm>
        </p:grpSpPr>
        <p:sp>
          <p:nvSpPr>
            <p:cNvPr id="1928" name="Shape 1928"/>
            <p:cNvSpPr/>
            <p:nvPr/>
          </p:nvSpPr>
          <p:spPr>
            <a:xfrm>
              <a:off x="-1" y="-1"/>
              <a:ext cx="2422519" cy="493298"/>
            </a:xfrm>
            <a:prstGeom prst="rect">
              <a:avLst/>
            </a:prstGeom>
            <a:solidFill>
              <a:srgbClr val="0070C0"/>
            </a:solidFill>
            <a:ln w="12700" cap="flat">
              <a:noFill/>
              <a:miter lim="400000"/>
            </a:ln>
            <a:effectLst>
              <a:reflection stA="50000" endPos="40000" dir="5400000" sy="-100000" algn="bl" rotWithShape="0"/>
            </a:effectLst>
          </p:spPr>
          <p:txBody>
            <a:bodyPr wrap="square" lIns="0" tIns="0" rIns="0" bIns="0" numCol="1" anchor="ctr">
              <a:noAutofit/>
            </a:bodyPr>
            <a:lstStyle/>
            <a:p>
              <a:pPr lvl="0" algn="ctr" defTabSz="914378">
                <a:defRPr sz="1600" b="1">
                  <a:solidFill>
                    <a:srgbClr val="FFFFFF"/>
                  </a:solidFill>
                </a:defRPr>
              </a:pPr>
              <a:endParaRPr>
                <a:ea typeface="Apple LiGothic" pitchFamily="2" charset="-120"/>
              </a:endParaRPr>
            </a:p>
          </p:txBody>
        </p:sp>
        <p:sp>
          <p:nvSpPr>
            <p:cNvPr id="1929" name="Shape 1929"/>
            <p:cNvSpPr/>
            <p:nvPr/>
          </p:nvSpPr>
          <p:spPr>
            <a:xfrm>
              <a:off x="-561290" y="103053"/>
              <a:ext cx="2422519" cy="2885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defTabSz="914378">
                <a:defRPr sz="1600" b="1">
                  <a:solidFill>
                    <a:srgbClr val="FFFFFF"/>
                  </a:solidFill>
                  <a:latin typeface="微軟正黑體"/>
                  <a:ea typeface="微軟正黑體"/>
                  <a:cs typeface="微軟正黑體"/>
                  <a:sym typeface="微軟正黑體"/>
                </a:defRPr>
              </a:lvl1pPr>
            </a:lstStyle>
            <a:p>
              <a:pPr lvl="0">
                <a:defRPr sz="1800" b="0">
                  <a:solidFill>
                    <a:srgbClr val="000000"/>
                  </a:solidFill>
                </a:defRPr>
              </a:pPr>
              <a:r>
                <a:rPr sz="1600" b="1" dirty="0">
                  <a:solidFill>
                    <a:srgbClr val="FFFFFF"/>
                  </a:solidFill>
                  <a:latin typeface="+mn-lt"/>
                  <a:ea typeface="Apple LiGothic" pitchFamily="2" charset="-120"/>
                </a:rPr>
                <a:t>社交媒體</a:t>
              </a:r>
            </a:p>
          </p:txBody>
        </p:sp>
      </p:grpSp>
      <p:grpSp>
        <p:nvGrpSpPr>
          <p:cNvPr id="1933" name="Group 1933"/>
          <p:cNvGrpSpPr/>
          <p:nvPr/>
        </p:nvGrpSpPr>
        <p:grpSpPr>
          <a:xfrm>
            <a:off x="5213083" y="1244021"/>
            <a:ext cx="3930916" cy="493300"/>
            <a:chOff x="-682024" y="-1"/>
            <a:chExt cx="2948186" cy="493298"/>
          </a:xfrm>
        </p:grpSpPr>
        <p:sp>
          <p:nvSpPr>
            <p:cNvPr id="1931" name="Shape 1931"/>
            <p:cNvSpPr/>
            <p:nvPr/>
          </p:nvSpPr>
          <p:spPr>
            <a:xfrm>
              <a:off x="0" y="-1"/>
              <a:ext cx="2266162" cy="493298"/>
            </a:xfrm>
            <a:prstGeom prst="rect">
              <a:avLst/>
            </a:prstGeom>
            <a:solidFill>
              <a:srgbClr val="17375E"/>
            </a:solidFill>
            <a:ln w="12700" cap="flat">
              <a:noFill/>
              <a:miter lim="400000"/>
            </a:ln>
            <a:effectLst>
              <a:reflection stA="50000" endPos="40000" dir="5400000" sy="-100000" algn="bl" rotWithShape="0"/>
            </a:effectLst>
          </p:spPr>
          <p:txBody>
            <a:bodyPr wrap="square" lIns="0" tIns="0" rIns="0" bIns="0" numCol="1" anchor="ctr">
              <a:noAutofit/>
            </a:bodyPr>
            <a:lstStyle/>
            <a:p>
              <a:pPr lvl="0" defTabSz="914378">
                <a:defRPr sz="1600" b="1">
                  <a:solidFill>
                    <a:srgbClr val="FFFFFF"/>
                  </a:solidFill>
                </a:defRPr>
              </a:pPr>
              <a:endParaRPr>
                <a:ea typeface="Apple LiGothic" pitchFamily="2" charset="-120"/>
              </a:endParaRPr>
            </a:p>
          </p:txBody>
        </p:sp>
        <p:sp>
          <p:nvSpPr>
            <p:cNvPr id="1932" name="Shape 1932"/>
            <p:cNvSpPr/>
            <p:nvPr/>
          </p:nvSpPr>
          <p:spPr>
            <a:xfrm>
              <a:off x="-682024" y="102375"/>
              <a:ext cx="2205237" cy="2885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1" indent="493763" defTabSz="914378"/>
              <a:r>
                <a:rPr sz="1600" b="1" dirty="0">
                  <a:solidFill>
                    <a:srgbClr val="FFFFFF"/>
                  </a:solidFill>
                  <a:ea typeface="Apple LiGothic" pitchFamily="2" charset="-120"/>
                  <a:cs typeface="微軟正黑體"/>
                  <a:sym typeface="微軟正黑體"/>
                </a:rPr>
                <a:t>網路行銷</a:t>
              </a:r>
            </a:p>
          </p:txBody>
        </p:sp>
      </p:grpSp>
      <p:sp>
        <p:nvSpPr>
          <p:cNvPr id="1934" name="Shape 1934"/>
          <p:cNvSpPr/>
          <p:nvPr/>
        </p:nvSpPr>
        <p:spPr>
          <a:xfrm>
            <a:off x="152400" y="4333042"/>
            <a:ext cx="3410588" cy="67710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22244" lvl="0" indent="-222244">
              <a:spcBef>
                <a:spcPts val="1200"/>
              </a:spcBef>
              <a:buSzPct val="100000"/>
              <a:buFont typeface="Wingdings"/>
              <a:buChar char="✓"/>
            </a:pPr>
            <a:r>
              <a:rPr sz="1400" b="1" dirty="0">
                <a:ea typeface="Apple LiGothic" pitchFamily="2" charset="-120"/>
                <a:cs typeface="微軟正黑體"/>
                <a:sym typeface="微軟正黑體"/>
              </a:rPr>
              <a:t>每套 </a:t>
            </a:r>
            <a:r>
              <a:rPr sz="1400" b="1" dirty="0">
                <a:ea typeface="Apple LiGothic" pitchFamily="2" charset="-120"/>
              </a:rPr>
              <a:t>40 – 50 </a:t>
            </a:r>
            <a:r>
              <a:rPr sz="1400" b="1" dirty="0" smtClean="0">
                <a:ea typeface="Apple LiGothic" pitchFamily="2" charset="-120"/>
              </a:rPr>
              <a:t>BV</a:t>
            </a:r>
            <a:endParaRPr lang="en-US" sz="1400" b="1" dirty="0" smtClean="0">
              <a:ea typeface="Apple LiGothic" pitchFamily="2" charset="-120"/>
            </a:endParaRPr>
          </a:p>
          <a:p>
            <a:pPr marL="222244" lvl="0" indent="-222244">
              <a:spcBef>
                <a:spcPts val="1200"/>
              </a:spcBef>
              <a:buSzPct val="100000"/>
              <a:buFont typeface="Wingdings"/>
              <a:buChar char="✓"/>
            </a:pPr>
            <a:r>
              <a:rPr lang="en-US" sz="1400" b="1" dirty="0" smtClean="0">
                <a:ea typeface="Apple LiGothic" pitchFamily="2" charset="-120"/>
              </a:rPr>
              <a:t>40-50BV/set</a:t>
            </a:r>
            <a:endParaRPr sz="1400" b="1" dirty="0">
              <a:ea typeface="Apple LiGothic" pitchFamily="2" charset="-120"/>
            </a:endParaRPr>
          </a:p>
        </p:txBody>
      </p:sp>
      <p:sp>
        <p:nvSpPr>
          <p:cNvPr id="1935" name="Shape 1935"/>
          <p:cNvSpPr/>
          <p:nvPr/>
        </p:nvSpPr>
        <p:spPr>
          <a:xfrm>
            <a:off x="3124199" y="4252975"/>
            <a:ext cx="2950643" cy="6809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22244" lvl="0" indent="-222244">
              <a:spcBef>
                <a:spcPts val="1200"/>
              </a:spcBef>
              <a:buSzPct val="100000"/>
              <a:buFont typeface="Wingdings"/>
              <a:buChar char="✓"/>
            </a:pPr>
            <a:r>
              <a:rPr sz="1400" b="1" dirty="0">
                <a:ea typeface="Apple LiGothic" pitchFamily="2" charset="-120"/>
                <a:cs typeface="微軟正黑體"/>
                <a:sym typeface="微軟正黑體"/>
              </a:rPr>
              <a:t>每月 </a:t>
            </a:r>
            <a:r>
              <a:rPr sz="1400" b="1" dirty="0">
                <a:ea typeface="Apple LiGothic" pitchFamily="2" charset="-120"/>
              </a:rPr>
              <a:t>5 – 35 </a:t>
            </a:r>
            <a:r>
              <a:rPr sz="1400" b="1" dirty="0" smtClean="0">
                <a:ea typeface="Apple LiGothic" pitchFamily="2" charset="-120"/>
              </a:rPr>
              <a:t>BV</a:t>
            </a:r>
            <a:r>
              <a:rPr lang="en-US" sz="1400" b="1" dirty="0" smtClean="0">
                <a:ea typeface="Apple LiGothic" pitchFamily="2" charset="-120"/>
              </a:rPr>
              <a:t>/monthy</a:t>
            </a:r>
            <a:endParaRPr sz="1400" b="1" dirty="0">
              <a:ea typeface="Apple LiGothic" pitchFamily="2" charset="-120"/>
            </a:endParaRPr>
          </a:p>
          <a:p>
            <a:pPr marL="222244" lvl="0" indent="-222244">
              <a:spcBef>
                <a:spcPts val="1200"/>
              </a:spcBef>
              <a:buSzPct val="100000"/>
              <a:buFont typeface="Wingdings"/>
              <a:buChar char="✓"/>
            </a:pPr>
            <a:r>
              <a:rPr sz="1400" b="1" dirty="0">
                <a:ea typeface="Apple LiGothic" pitchFamily="2" charset="-120"/>
                <a:cs typeface="微軟正黑體"/>
                <a:sym typeface="微軟正黑體"/>
              </a:rPr>
              <a:t>每月 HK</a:t>
            </a:r>
            <a:r>
              <a:rPr sz="1400" b="1" dirty="0">
                <a:ea typeface="Apple LiGothic" pitchFamily="2" charset="-120"/>
              </a:rPr>
              <a:t>$39 - HK$</a:t>
            </a:r>
            <a:r>
              <a:rPr sz="1400" b="1" dirty="0" smtClean="0">
                <a:ea typeface="Apple LiGothic" pitchFamily="2" charset="-120"/>
              </a:rPr>
              <a:t>117</a:t>
            </a:r>
            <a:r>
              <a:rPr lang="en-US" sz="1400" b="1" dirty="0" smtClean="0">
                <a:ea typeface="Apple LiGothic" pitchFamily="2" charset="-120"/>
              </a:rPr>
              <a:t>/monthy</a:t>
            </a:r>
            <a:endParaRPr sz="1400" b="1" dirty="0">
              <a:ea typeface="Apple LiGothic" pitchFamily="2" charset="-120"/>
            </a:endParaRPr>
          </a:p>
        </p:txBody>
      </p:sp>
      <p:sp>
        <p:nvSpPr>
          <p:cNvPr id="1936" name="Shape 1936"/>
          <p:cNvSpPr/>
          <p:nvPr/>
        </p:nvSpPr>
        <p:spPr>
          <a:xfrm>
            <a:off x="6248400" y="4252976"/>
            <a:ext cx="2944732" cy="68097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22244" lvl="0" indent="-222244">
              <a:spcBef>
                <a:spcPts val="1200"/>
              </a:spcBef>
              <a:buSzPct val="100000"/>
              <a:buFont typeface="Wingdings"/>
              <a:buChar char="✓"/>
            </a:pPr>
            <a:r>
              <a:rPr sz="1400" b="1" dirty="0">
                <a:ea typeface="Apple LiGothic" pitchFamily="2" charset="-120"/>
                <a:cs typeface="微軟正黑體"/>
                <a:sym typeface="微軟正黑體"/>
              </a:rPr>
              <a:t>每月 </a:t>
            </a:r>
            <a:r>
              <a:rPr sz="1400" b="1" dirty="0">
                <a:ea typeface="Apple LiGothic" pitchFamily="2" charset="-120"/>
              </a:rPr>
              <a:t>24 – 100 </a:t>
            </a:r>
            <a:r>
              <a:rPr sz="1400" b="1" dirty="0" smtClean="0">
                <a:ea typeface="Apple LiGothic" pitchFamily="2" charset="-120"/>
              </a:rPr>
              <a:t>BV</a:t>
            </a:r>
            <a:r>
              <a:rPr lang="en-US" sz="1400" b="1" dirty="0" smtClean="0">
                <a:ea typeface="Apple LiGothic" pitchFamily="2" charset="-120"/>
              </a:rPr>
              <a:t>/monthy</a:t>
            </a:r>
            <a:endParaRPr sz="1400" b="1" dirty="0">
              <a:ea typeface="Apple LiGothic" pitchFamily="2" charset="-120"/>
            </a:endParaRPr>
          </a:p>
          <a:p>
            <a:pPr marL="222244" lvl="0" indent="-222244">
              <a:spcBef>
                <a:spcPts val="1200"/>
              </a:spcBef>
              <a:buSzPct val="100000"/>
              <a:buFont typeface="Wingdings"/>
              <a:buChar char="✓"/>
            </a:pPr>
            <a:r>
              <a:rPr sz="1400" b="1" dirty="0">
                <a:ea typeface="Apple LiGothic" pitchFamily="2" charset="-120"/>
                <a:cs typeface="微軟正黑體"/>
                <a:sym typeface="微軟正黑體"/>
              </a:rPr>
              <a:t>每月 HK$185</a:t>
            </a:r>
            <a:r>
              <a:rPr sz="1400" b="1" dirty="0">
                <a:ea typeface="Apple LiGothic" pitchFamily="2" charset="-120"/>
              </a:rPr>
              <a:t> - HK$</a:t>
            </a:r>
            <a:r>
              <a:rPr sz="1400" b="1" dirty="0" smtClean="0">
                <a:ea typeface="Apple LiGothic" pitchFamily="2" charset="-120"/>
              </a:rPr>
              <a:t>232</a:t>
            </a:r>
            <a:r>
              <a:rPr lang="en-US" sz="1400" b="1" dirty="0" smtClean="0">
                <a:ea typeface="Apple LiGothic" pitchFamily="2" charset="-120"/>
              </a:rPr>
              <a:t>/monthy</a:t>
            </a:r>
            <a:endParaRPr sz="1400" b="1" dirty="0">
              <a:ea typeface="Apple LiGothic" pitchFamily="2" charset="-120"/>
            </a:endParaRPr>
          </a:p>
        </p:txBody>
      </p:sp>
      <p:sp>
        <p:nvSpPr>
          <p:cNvPr id="22" name="Shape 1915"/>
          <p:cNvSpPr/>
          <p:nvPr/>
        </p:nvSpPr>
        <p:spPr>
          <a:xfrm>
            <a:off x="152400" y="1352550"/>
            <a:ext cx="2373118"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1" indent="861991" defTabSz="914378"/>
            <a:r>
              <a:rPr b="1" dirty="0">
                <a:solidFill>
                  <a:srgbClr val="FFFFFF"/>
                </a:solidFill>
                <a:ea typeface="Apple LiGothic" pitchFamily="2" charset="-120"/>
                <a:cs typeface="Calibri"/>
                <a:sym typeface="微軟正黑體"/>
              </a:rPr>
              <a:t>DESIGN</a:t>
            </a:r>
          </a:p>
        </p:txBody>
      </p:sp>
      <p:sp>
        <p:nvSpPr>
          <p:cNvPr id="23" name="Shape 1921"/>
          <p:cNvSpPr/>
          <p:nvPr/>
        </p:nvSpPr>
        <p:spPr>
          <a:xfrm>
            <a:off x="3886200" y="1352550"/>
            <a:ext cx="2240997"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378">
              <a:defRPr b="1">
                <a:solidFill>
                  <a:srgbClr val="FFFFFF"/>
                </a:solidFill>
                <a:latin typeface="微軟正黑體"/>
                <a:ea typeface="微軟正黑體"/>
                <a:cs typeface="微軟正黑體"/>
                <a:sym typeface="微軟正黑體"/>
              </a:defRPr>
            </a:lvl1pPr>
          </a:lstStyle>
          <a:p>
            <a:pPr lvl="0">
              <a:defRPr b="0">
                <a:solidFill>
                  <a:srgbClr val="000000"/>
                </a:solidFill>
              </a:defRPr>
            </a:pPr>
            <a:r>
              <a:rPr b="1" dirty="0">
                <a:solidFill>
                  <a:srgbClr val="FFFFFF"/>
                </a:solidFill>
                <a:latin typeface="+mn-lt"/>
                <a:ea typeface="Apple LiGothic" pitchFamily="2" charset="-120"/>
                <a:cs typeface="Calibri"/>
              </a:rPr>
              <a:t>SOCIAL MEDIA</a:t>
            </a:r>
          </a:p>
        </p:txBody>
      </p:sp>
      <p:sp>
        <p:nvSpPr>
          <p:cNvPr id="24" name="Shape 1918"/>
          <p:cNvSpPr/>
          <p:nvPr/>
        </p:nvSpPr>
        <p:spPr>
          <a:xfrm>
            <a:off x="6081087" y="1352550"/>
            <a:ext cx="4358313"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914378" defTabSz="914378">
              <a:defRPr b="1">
                <a:solidFill>
                  <a:srgbClr val="FFFFFF"/>
                </a:solidFill>
                <a:latin typeface="微軟正黑體"/>
                <a:ea typeface="微軟正黑體"/>
                <a:cs typeface="微軟正黑體"/>
                <a:sym typeface="微軟正黑體"/>
              </a:defRPr>
            </a:lvl1pPr>
          </a:lstStyle>
          <a:p>
            <a:pPr lvl="0">
              <a:defRPr b="0">
                <a:solidFill>
                  <a:srgbClr val="000000"/>
                </a:solidFill>
              </a:defRPr>
            </a:pPr>
            <a:r>
              <a:rPr b="1" dirty="0">
                <a:solidFill>
                  <a:srgbClr val="FFFFFF"/>
                </a:solidFill>
                <a:latin typeface="+mn-lt"/>
                <a:ea typeface="Apple LiGothic" pitchFamily="2" charset="-120"/>
                <a:cs typeface="Calibri"/>
              </a:rPr>
              <a:t>INTERNET MARKETING</a:t>
            </a:r>
          </a:p>
        </p:txBody>
      </p:sp>
    </p:spTree>
    <p:extLst>
      <p:ext uri="{BB962C8B-B14F-4D97-AF65-F5344CB8AC3E}">
        <p14:creationId xmlns:p14="http://schemas.microsoft.com/office/powerpoint/2010/main" val="3767692537"/>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1919"/>
                                        </p:tgtEl>
                                        <p:attrNameLst>
                                          <p:attrName>style.visibility</p:attrName>
                                        </p:attrNameLst>
                                      </p:cBhvr>
                                      <p:to>
                                        <p:strVal val="visible"/>
                                      </p:to>
                                    </p:set>
                                    <p:anim calcmode="lin" valueType="num">
                                      <p:cBhvr>
                                        <p:cTn id="7" dur="500" fill="hold"/>
                                        <p:tgtEl>
                                          <p:spTgt spid="1919"/>
                                        </p:tgtEl>
                                        <p:attrNameLst>
                                          <p:attrName>ppt_w</p:attrName>
                                        </p:attrNameLst>
                                      </p:cBhvr>
                                      <p:tavLst>
                                        <p:tav tm="0">
                                          <p:val>
                                            <p:fltVal val="0"/>
                                          </p:val>
                                        </p:tav>
                                        <p:tav tm="100000">
                                          <p:val>
                                            <p:strVal val="#ppt_w"/>
                                          </p:val>
                                        </p:tav>
                                      </p:tavLst>
                                    </p:anim>
                                    <p:anim calcmode="lin" valueType="num">
                                      <p:cBhvr>
                                        <p:cTn id="8" dur="500" fill="hold"/>
                                        <p:tgtEl>
                                          <p:spTgt spid="191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iterate>
                                    <p:tmAbs val="0"/>
                                  </p:iterate>
                                  <p:childTnLst>
                                    <p:set>
                                      <p:cBhvr>
                                        <p:cTn id="11" fill="hold"/>
                                        <p:tgtEl>
                                          <p:spTgt spid="1934"/>
                                        </p:tgtEl>
                                        <p:attrNameLst>
                                          <p:attrName>style.visibility</p:attrName>
                                        </p:attrNameLst>
                                      </p:cBhvr>
                                      <p:to>
                                        <p:strVal val="visible"/>
                                      </p:to>
                                    </p:set>
                                    <p:anim calcmode="lin" valueType="num">
                                      <p:cBhvr>
                                        <p:cTn id="12" dur="500" fill="hold"/>
                                        <p:tgtEl>
                                          <p:spTgt spid="1934"/>
                                        </p:tgtEl>
                                        <p:attrNameLst>
                                          <p:attrName>ppt_w</p:attrName>
                                        </p:attrNameLst>
                                      </p:cBhvr>
                                      <p:tavLst>
                                        <p:tav tm="0">
                                          <p:val>
                                            <p:fltVal val="0"/>
                                          </p:val>
                                        </p:tav>
                                        <p:tav tm="100000">
                                          <p:val>
                                            <p:strVal val="#ppt_w"/>
                                          </p:val>
                                        </p:tav>
                                      </p:tavLst>
                                    </p:anim>
                                    <p:anim calcmode="lin" valueType="num">
                                      <p:cBhvr>
                                        <p:cTn id="13" dur="500" fill="hold"/>
                                        <p:tgtEl>
                                          <p:spTgt spid="193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iterate>
                                    <p:tmAbs val="0"/>
                                  </p:iterate>
                                  <p:childTnLst>
                                    <p:set>
                                      <p:cBhvr>
                                        <p:cTn id="17" fill="hold"/>
                                        <p:tgtEl>
                                          <p:spTgt spid="1920"/>
                                        </p:tgtEl>
                                        <p:attrNameLst>
                                          <p:attrName>style.visibility</p:attrName>
                                        </p:attrNameLst>
                                      </p:cBhvr>
                                      <p:to>
                                        <p:strVal val="visible"/>
                                      </p:to>
                                    </p:set>
                                    <p:anim calcmode="lin" valueType="num">
                                      <p:cBhvr>
                                        <p:cTn id="18" dur="500" fill="hold"/>
                                        <p:tgtEl>
                                          <p:spTgt spid="1920"/>
                                        </p:tgtEl>
                                        <p:attrNameLst>
                                          <p:attrName>ppt_w</p:attrName>
                                        </p:attrNameLst>
                                      </p:cBhvr>
                                      <p:tavLst>
                                        <p:tav tm="0">
                                          <p:val>
                                            <p:fltVal val="0"/>
                                          </p:val>
                                        </p:tav>
                                        <p:tav tm="100000">
                                          <p:val>
                                            <p:strVal val="#ppt_w"/>
                                          </p:val>
                                        </p:tav>
                                      </p:tavLst>
                                    </p:anim>
                                    <p:anim calcmode="lin" valueType="num">
                                      <p:cBhvr>
                                        <p:cTn id="19" dur="500" fill="hold"/>
                                        <p:tgtEl>
                                          <p:spTgt spid="1920"/>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32" fill="hold" grpId="0" nodeType="afterEffect">
                                  <p:stCondLst>
                                    <p:cond delay="0"/>
                                  </p:stCondLst>
                                  <p:iterate>
                                    <p:tmAbs val="0"/>
                                  </p:iterate>
                                  <p:childTnLst>
                                    <p:set>
                                      <p:cBhvr>
                                        <p:cTn id="22" fill="hold"/>
                                        <p:tgtEl>
                                          <p:spTgt spid="1935"/>
                                        </p:tgtEl>
                                        <p:attrNameLst>
                                          <p:attrName>style.visibility</p:attrName>
                                        </p:attrNameLst>
                                      </p:cBhvr>
                                      <p:to>
                                        <p:strVal val="visible"/>
                                      </p:to>
                                    </p:set>
                                    <p:anim calcmode="lin" valueType="num">
                                      <p:cBhvr>
                                        <p:cTn id="23" dur="500" fill="hold"/>
                                        <p:tgtEl>
                                          <p:spTgt spid="1935"/>
                                        </p:tgtEl>
                                        <p:attrNameLst>
                                          <p:attrName>ppt_w</p:attrName>
                                        </p:attrNameLst>
                                      </p:cBhvr>
                                      <p:tavLst>
                                        <p:tav tm="0">
                                          <p:val>
                                            <p:fltVal val="0"/>
                                          </p:val>
                                        </p:tav>
                                        <p:tav tm="100000">
                                          <p:val>
                                            <p:strVal val="#ppt_w"/>
                                          </p:val>
                                        </p:tav>
                                      </p:tavLst>
                                    </p:anim>
                                    <p:anim calcmode="lin" valueType="num">
                                      <p:cBhvr>
                                        <p:cTn id="24" dur="500" fill="hold"/>
                                        <p:tgtEl>
                                          <p:spTgt spid="193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iterate>
                                    <p:tmAbs val="0"/>
                                  </p:iterate>
                                  <p:childTnLst>
                                    <p:set>
                                      <p:cBhvr>
                                        <p:cTn id="28" fill="hold"/>
                                        <p:tgtEl>
                                          <p:spTgt spid="1921"/>
                                        </p:tgtEl>
                                        <p:attrNameLst>
                                          <p:attrName>style.visibility</p:attrName>
                                        </p:attrNameLst>
                                      </p:cBhvr>
                                      <p:to>
                                        <p:strVal val="visible"/>
                                      </p:to>
                                    </p:set>
                                    <p:anim calcmode="lin" valueType="num">
                                      <p:cBhvr>
                                        <p:cTn id="29" dur="500" fill="hold"/>
                                        <p:tgtEl>
                                          <p:spTgt spid="1921"/>
                                        </p:tgtEl>
                                        <p:attrNameLst>
                                          <p:attrName>ppt_w</p:attrName>
                                        </p:attrNameLst>
                                      </p:cBhvr>
                                      <p:tavLst>
                                        <p:tav tm="0">
                                          <p:val>
                                            <p:fltVal val="0"/>
                                          </p:val>
                                        </p:tav>
                                        <p:tav tm="100000">
                                          <p:val>
                                            <p:strVal val="#ppt_w"/>
                                          </p:val>
                                        </p:tav>
                                      </p:tavLst>
                                    </p:anim>
                                    <p:anim calcmode="lin" valueType="num">
                                      <p:cBhvr>
                                        <p:cTn id="30" dur="500" fill="hold"/>
                                        <p:tgtEl>
                                          <p:spTgt spid="1921"/>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32" fill="hold" grpId="0" nodeType="afterEffect">
                                  <p:stCondLst>
                                    <p:cond delay="0"/>
                                  </p:stCondLst>
                                  <p:iterate>
                                    <p:tmAbs val="0"/>
                                  </p:iterate>
                                  <p:childTnLst>
                                    <p:set>
                                      <p:cBhvr>
                                        <p:cTn id="33" fill="hold"/>
                                        <p:tgtEl>
                                          <p:spTgt spid="1936"/>
                                        </p:tgtEl>
                                        <p:attrNameLst>
                                          <p:attrName>style.visibility</p:attrName>
                                        </p:attrNameLst>
                                      </p:cBhvr>
                                      <p:to>
                                        <p:strVal val="visible"/>
                                      </p:to>
                                    </p:set>
                                    <p:anim calcmode="lin" valueType="num">
                                      <p:cBhvr>
                                        <p:cTn id="34" dur="500" fill="hold"/>
                                        <p:tgtEl>
                                          <p:spTgt spid="1936"/>
                                        </p:tgtEl>
                                        <p:attrNameLst>
                                          <p:attrName>ppt_w</p:attrName>
                                        </p:attrNameLst>
                                      </p:cBhvr>
                                      <p:tavLst>
                                        <p:tav tm="0">
                                          <p:val>
                                            <p:fltVal val="0"/>
                                          </p:val>
                                        </p:tav>
                                        <p:tav tm="100000">
                                          <p:val>
                                            <p:strVal val="#ppt_w"/>
                                          </p:val>
                                        </p:tav>
                                      </p:tavLst>
                                    </p:anim>
                                    <p:anim calcmode="lin" valueType="num">
                                      <p:cBhvr>
                                        <p:cTn id="35" dur="500" fill="hold"/>
                                        <p:tgtEl>
                                          <p:spTgt spid="19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9" grpId="0" animBg="1" advAuto="0"/>
      <p:bldP spid="1920" grpId="0" animBg="1" advAuto="0"/>
      <p:bldP spid="1921" grpId="0" animBg="1" advAuto="0"/>
      <p:bldP spid="1934" grpId="0" animBg="1" advAuto="0"/>
      <p:bldP spid="1935" grpId="0" animBg="1" advAuto="0"/>
      <p:bldP spid="193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 name="Shape 1938"/>
          <p:cNvSpPr/>
          <p:nvPr/>
        </p:nvSpPr>
        <p:spPr>
          <a:xfrm>
            <a:off x="0" y="0"/>
            <a:ext cx="9144000" cy="5142740"/>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ea typeface="Apple LiGothic" pitchFamily="2" charset="-120"/>
              <a:cs typeface="Calibri"/>
            </a:endParaRPr>
          </a:p>
        </p:txBody>
      </p:sp>
      <p:pic>
        <p:nvPicPr>
          <p:cNvPr id="1939" name="image21.png"/>
          <p:cNvPicPr/>
          <p:nvPr/>
        </p:nvPicPr>
        <p:blipFill>
          <a:blip r:embed="rId2">
            <a:extLst/>
          </a:blip>
          <a:stretch>
            <a:fillRect/>
          </a:stretch>
        </p:blipFill>
        <p:spPr>
          <a:xfrm>
            <a:off x="0" y="1192631"/>
            <a:ext cx="3941688" cy="2757479"/>
          </a:xfrm>
          <a:prstGeom prst="rect">
            <a:avLst/>
          </a:prstGeom>
          <a:ln w="12700">
            <a:miter lim="400000"/>
          </a:ln>
        </p:spPr>
      </p:pic>
      <p:sp>
        <p:nvSpPr>
          <p:cNvPr id="1940" name="Shape 1940"/>
          <p:cNvSpPr/>
          <p:nvPr/>
        </p:nvSpPr>
        <p:spPr>
          <a:xfrm>
            <a:off x="-42285" y="-23277"/>
            <a:ext cx="9735777"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defTabSz="914378"/>
            <a:r>
              <a:rPr sz="2800" b="1" cap="all" dirty="0" err="1" smtClean="0">
                <a:ea typeface="Apple LiGothic" pitchFamily="2" charset="-120"/>
                <a:cs typeface="Calibri"/>
                <a:sym typeface="微軟正黑體"/>
              </a:rPr>
              <a:t>增加顧客消費類別</a:t>
            </a:r>
            <a:r>
              <a:rPr lang="en-US" sz="2800" b="1" cap="all" dirty="0" smtClean="0">
                <a:ea typeface="Apple LiGothic" pitchFamily="2" charset="-120"/>
                <a:cs typeface="Calibri"/>
                <a:sym typeface="微軟正黑體"/>
              </a:rPr>
              <a:t>  </a:t>
            </a:r>
            <a:r>
              <a:rPr lang="en-US" sz="2000" b="1" cap="all" dirty="0" smtClean="0">
                <a:ea typeface="Apple LiGothic" pitchFamily="2" charset="-120"/>
                <a:cs typeface="Calibri"/>
                <a:sym typeface="微軟正黑體"/>
              </a:rPr>
              <a:t>Build </a:t>
            </a:r>
            <a:r>
              <a:rPr lang="en-US" sz="2000" b="1" cap="all" dirty="0">
                <a:ea typeface="Apple LiGothic" pitchFamily="2" charset="-120"/>
                <a:cs typeface="Calibri"/>
                <a:sym typeface="微軟正黑體"/>
              </a:rPr>
              <a:t>share of customer </a:t>
            </a:r>
            <a:r>
              <a:rPr sz="2800" b="1" cap="all" dirty="0">
                <a:ea typeface="Apple LiGothic" pitchFamily="2" charset="-120"/>
                <a:cs typeface="Calibri"/>
                <a:sym typeface="微軟正黑體"/>
              </a:rPr>
              <a:t/>
            </a:r>
            <a:br>
              <a:rPr sz="2800" b="1" cap="all" dirty="0">
                <a:ea typeface="Apple LiGothic" pitchFamily="2" charset="-120"/>
                <a:cs typeface="Calibri"/>
                <a:sym typeface="微軟正黑體"/>
              </a:rPr>
            </a:br>
            <a:r>
              <a:rPr sz="2000" b="1" cap="all" dirty="0" err="1">
                <a:ea typeface="Apple LiGothic" pitchFamily="2" charset="-120"/>
                <a:cs typeface="Calibri"/>
                <a:sym typeface="微軟正黑體"/>
              </a:rPr>
              <a:t>例如</a:t>
            </a:r>
            <a:r>
              <a:rPr sz="2000" b="1" cap="all" dirty="0">
                <a:ea typeface="Apple LiGothic" pitchFamily="2" charset="-120"/>
                <a:cs typeface="Calibri"/>
              </a:rPr>
              <a:t>: </a:t>
            </a:r>
            <a:r>
              <a:rPr sz="2000" b="1" cap="all" dirty="0">
                <a:ea typeface="Apple LiGothic" pitchFamily="2" charset="-120"/>
                <a:cs typeface="Calibri"/>
                <a:sym typeface="微軟正黑體"/>
              </a:rPr>
              <a:t>銷售</a:t>
            </a:r>
            <a:r>
              <a:rPr sz="2000" b="1" cap="all" dirty="0">
                <a:ea typeface="Apple LiGothic" pitchFamily="2" charset="-120"/>
                <a:cs typeface="Calibri"/>
              </a:rPr>
              <a:t>1</a:t>
            </a:r>
            <a:r>
              <a:rPr sz="2000" b="1" cap="all" dirty="0" smtClean="0">
                <a:ea typeface="Apple LiGothic" pitchFamily="2" charset="-120"/>
                <a:cs typeface="Calibri"/>
                <a:sym typeface="微軟正黑體"/>
              </a:rPr>
              <a:t>個網站</a:t>
            </a:r>
            <a:r>
              <a:rPr lang="en-US" sz="2000" b="1" cap="all" dirty="0">
                <a:ea typeface="Apple LiGothic" pitchFamily="2" charset="-120"/>
                <a:cs typeface="Calibri"/>
                <a:sym typeface="微軟正黑體"/>
              </a:rPr>
              <a:t>example: ONE WEBSITE </a:t>
            </a:r>
            <a:r>
              <a:rPr lang="en-US" sz="2000" b="1" cap="all" dirty="0" smtClean="0">
                <a:ea typeface="Apple LiGothic" pitchFamily="2" charset="-120"/>
                <a:cs typeface="Calibri"/>
                <a:sym typeface="微軟正黑體"/>
              </a:rPr>
              <a:t>SALE</a:t>
            </a:r>
            <a:endParaRPr lang="en-US" sz="2000" b="1" cap="all" dirty="0">
              <a:ea typeface="Apple LiGothic" pitchFamily="2" charset="-120"/>
              <a:cs typeface="Calibri"/>
              <a:sym typeface="微軟正黑體"/>
            </a:endParaRPr>
          </a:p>
        </p:txBody>
      </p:sp>
      <p:sp>
        <p:nvSpPr>
          <p:cNvPr id="1941" name="Shape 1941"/>
          <p:cNvSpPr/>
          <p:nvPr/>
        </p:nvSpPr>
        <p:spPr>
          <a:xfrm>
            <a:off x="49153" y="4095750"/>
            <a:ext cx="3760847" cy="73866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defTabSz="914378"/>
            <a:r>
              <a:rPr sz="1400" dirty="0">
                <a:ea typeface="Apple LiGothic" pitchFamily="2" charset="-120"/>
                <a:cs typeface="Calibri"/>
                <a:sym typeface="微軟正黑體"/>
              </a:rPr>
              <a:t>*</a:t>
            </a:r>
            <a:r>
              <a:rPr sz="1400" dirty="0" err="1">
                <a:ea typeface="Apple LiGothic" pitchFamily="2" charset="-120"/>
                <a:cs typeface="Calibri"/>
                <a:sym typeface="微軟正黑體"/>
              </a:rPr>
              <a:t>銷售金額將取決於產品項目，</a:t>
            </a:r>
            <a:r>
              <a:rPr sz="1400" dirty="0" err="1" smtClean="0">
                <a:ea typeface="Apple LiGothic" pitchFamily="2" charset="-120"/>
                <a:cs typeface="Calibri"/>
                <a:sym typeface="微軟正黑體"/>
              </a:rPr>
              <a:t>以及網站價值</a:t>
            </a:r>
            <a:endParaRPr lang="en-US" sz="1400" dirty="0" smtClean="0">
              <a:ea typeface="Apple LiGothic" pitchFamily="2" charset="-120"/>
              <a:cs typeface="Calibri"/>
              <a:sym typeface="微軟正黑體"/>
            </a:endParaRPr>
          </a:p>
          <a:p>
            <a:pPr lvl="0" defTabSz="914378"/>
            <a:r>
              <a:rPr sz="1400" dirty="0" smtClean="0">
                <a:ea typeface="Apple LiGothic" pitchFamily="2" charset="-120"/>
                <a:cs typeface="Calibri"/>
                <a:sym typeface="微軟正黑體"/>
              </a:rPr>
              <a:t> </a:t>
            </a:r>
            <a:r>
              <a:rPr lang="en-US" sz="1400" dirty="0">
                <a:ea typeface="Apple LiGothic" pitchFamily="2" charset="-120"/>
                <a:cs typeface="Calibri"/>
                <a:sym typeface="微軟正黑體"/>
              </a:rPr>
              <a:t>* Sale prices will vary based on a variety of factors and how much value has been built into the site</a:t>
            </a:r>
            <a:r>
              <a:rPr lang="en-US" sz="1400" dirty="0" smtClean="0">
                <a:ea typeface="Apple LiGothic" pitchFamily="2" charset="-120"/>
                <a:cs typeface="Calibri"/>
                <a:sym typeface="微軟正黑體"/>
              </a:rPr>
              <a:t>.</a:t>
            </a:r>
            <a:endParaRPr lang="en-US" sz="1400" dirty="0">
              <a:ea typeface="Apple LiGothic" pitchFamily="2" charset="-120"/>
              <a:cs typeface="Calibri"/>
              <a:sym typeface="微軟正黑體"/>
            </a:endParaRPr>
          </a:p>
        </p:txBody>
      </p:sp>
      <p:graphicFrame>
        <p:nvGraphicFramePr>
          <p:cNvPr id="1942" name="Table 1942"/>
          <p:cNvGraphicFramePr/>
          <p:nvPr>
            <p:extLst>
              <p:ext uri="{D42A27DB-BD31-4B8C-83A1-F6EECF244321}">
                <p14:modId xmlns:p14="http://schemas.microsoft.com/office/powerpoint/2010/main" val="1052225952"/>
              </p:ext>
            </p:extLst>
          </p:nvPr>
        </p:nvGraphicFramePr>
        <p:xfrm>
          <a:off x="3810000" y="742950"/>
          <a:ext cx="5156150" cy="4465320"/>
        </p:xfrm>
        <a:graphic>
          <a:graphicData uri="http://schemas.openxmlformats.org/drawingml/2006/table">
            <a:tbl>
              <a:tblPr firstRow="1"/>
              <a:tblGrid>
                <a:gridCol w="1715910"/>
                <a:gridCol w="1885247"/>
                <a:gridCol w="1554993"/>
              </a:tblGrid>
              <a:tr h="350520">
                <a:tc>
                  <a:txBody>
                    <a:bodyPr/>
                    <a:lstStyle/>
                    <a:p>
                      <a:pPr lvl="0" algn="l">
                        <a:defRPr sz="1800" b="0" i="0">
                          <a:solidFill>
                            <a:srgbClr val="000000"/>
                          </a:solidFill>
                        </a:defRPr>
                      </a:pPr>
                      <a:r>
                        <a:rPr sz="1200" b="1" dirty="0" err="1" smtClean="0">
                          <a:solidFill>
                            <a:srgbClr val="FFFFFF"/>
                          </a:solidFill>
                          <a:latin typeface="+mn-lt"/>
                          <a:ea typeface="Heiti TC Light"/>
                          <a:cs typeface="Heiti TC Light"/>
                          <a:sym typeface="微軟正黑體"/>
                        </a:rPr>
                        <a:t>銷售項目</a:t>
                      </a:r>
                      <a:r>
                        <a:rPr lang="en-US" sz="1200" b="1" dirty="0" err="1" smtClean="0">
                          <a:solidFill>
                            <a:srgbClr val="FFFFFF"/>
                          </a:solidFill>
                          <a:latin typeface="+mn-lt"/>
                          <a:ea typeface="Heiti TC Light"/>
                          <a:cs typeface="Heiti TC Light"/>
                          <a:sym typeface="微軟正黑體"/>
                        </a:rPr>
                        <a:t>ITEM</a:t>
                      </a:r>
                      <a:endParaRPr sz="1200" b="1" dirty="0">
                        <a:solidFill>
                          <a:srgbClr val="FFFFFF"/>
                        </a:solidFill>
                        <a:latin typeface="+mn-lt"/>
                        <a:ea typeface="Heiti TC Light"/>
                        <a:cs typeface="Heiti TC Light"/>
                        <a:sym typeface="微軟正黑體"/>
                      </a:endParaRP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solidFill>
                      <a:srgbClr val="31859C"/>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a:solidFill>
                            <a:srgbClr val="000000"/>
                          </a:solidFill>
                        </a:defRPr>
                      </a:pPr>
                      <a:r>
                        <a:rPr sz="1200" b="1" dirty="0" err="1" smtClean="0">
                          <a:solidFill>
                            <a:schemeClr val="bg1"/>
                          </a:solidFill>
                          <a:latin typeface="+mn-lt"/>
                          <a:ea typeface="Heiti TC Light"/>
                          <a:cs typeface="Heiti TC Light"/>
                          <a:sym typeface="微軟正黑體"/>
                        </a:rPr>
                        <a:t>零售利潤</a:t>
                      </a:r>
                      <a:r>
                        <a:rPr lang="en-US" sz="1200" dirty="0" err="1" smtClean="0">
                          <a:solidFill>
                            <a:schemeClr val="bg1"/>
                          </a:solidFill>
                          <a:latin typeface="+mn-lt"/>
                          <a:ea typeface="Heiti TC Light"/>
                          <a:cs typeface="Heiti TC Light"/>
                        </a:rPr>
                        <a:t>RETAIL</a:t>
                      </a:r>
                      <a:r>
                        <a:rPr lang="en-US" sz="1200" dirty="0" smtClean="0">
                          <a:solidFill>
                            <a:schemeClr val="bg1"/>
                          </a:solidFill>
                          <a:latin typeface="+mn-lt"/>
                          <a:ea typeface="Heiti TC Light"/>
                          <a:cs typeface="Heiti TC Light"/>
                        </a:rPr>
                        <a:t> PROFIT</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solidFill>
                      <a:srgbClr val="31859C"/>
                    </a:solidFill>
                  </a:tcPr>
                </a:tc>
                <a:tc>
                  <a:txBody>
                    <a:bodyPr/>
                    <a:lstStyle/>
                    <a:p>
                      <a:pPr lvl="0" algn="l">
                        <a:defRPr sz="1800" b="0" i="0">
                          <a:solidFill>
                            <a:srgbClr val="000000"/>
                          </a:solidFill>
                        </a:defRPr>
                      </a:pPr>
                      <a:r>
                        <a:rPr sz="1200" b="1" dirty="0">
                          <a:solidFill>
                            <a:srgbClr val="FFFFFF"/>
                          </a:solidFill>
                          <a:latin typeface="+mn-lt"/>
                          <a:ea typeface="Heiti TC Light"/>
                          <a:cs typeface="Heiti TC Light"/>
                        </a:rPr>
                        <a:t>BV</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solidFill>
                      <a:srgbClr val="31859C"/>
                    </a:solidFill>
                  </a:tcPr>
                </a:tc>
              </a:tr>
              <a:tr h="4743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a:pPr>
                      <a:r>
                        <a:rPr sz="1400" b="1" i="1" dirty="0" err="1" smtClean="0">
                          <a:latin typeface="+mn-lt"/>
                          <a:ea typeface="Heiti TC Light"/>
                          <a:cs typeface="Heiti TC Light"/>
                          <a:sym typeface="微軟正黑體"/>
                        </a:rPr>
                        <a:t>網站銷售</a:t>
                      </a:r>
                      <a:endParaRPr lang="en-US" sz="1400" b="1" i="1" dirty="0" smtClean="0">
                        <a:latin typeface="+mn-lt"/>
                        <a:ea typeface="Heiti TC Light"/>
                        <a:cs typeface="Heiti TC Light"/>
                        <a:sym typeface="微軟正黑體"/>
                      </a:endParaRPr>
                    </a:p>
                    <a:p>
                      <a:pPr marL="0" marR="0" lvl="0" indent="0" algn="l" defTabSz="457200" rtl="0" eaLnBrk="1" fontAlgn="auto" latinLnBrk="0" hangingPunct="1">
                        <a:lnSpc>
                          <a:spcPct val="100000"/>
                        </a:lnSpc>
                        <a:spcBef>
                          <a:spcPts val="0"/>
                        </a:spcBef>
                        <a:spcAft>
                          <a:spcPts val="0"/>
                        </a:spcAft>
                        <a:buClrTx/>
                        <a:buSzTx/>
                        <a:buFontTx/>
                        <a:buNone/>
                        <a:tabLst/>
                        <a:defRPr sz="1800" b="0" i="0"/>
                      </a:pPr>
                      <a:r>
                        <a:rPr lang="en-US" sz="1400" dirty="0" smtClean="0">
                          <a:latin typeface="+mn-lt"/>
                          <a:ea typeface="Heiti TC Light"/>
                          <a:cs typeface="Heiti TC Light"/>
                        </a:rPr>
                        <a:t>WEBSITE SALE</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b="1" i="1" dirty="0" smtClean="0">
                          <a:latin typeface="+mn-lt"/>
                          <a:ea typeface="Heiti TC Light"/>
                          <a:cs typeface="Heiti TC Light"/>
                        </a:rPr>
                        <a:t>HK$7,800</a:t>
                      </a:r>
                      <a:endParaRPr b="1" i="1" dirty="0">
                        <a:latin typeface="+mn-lt"/>
                        <a:ea typeface="Heiti TC Light"/>
                        <a:cs typeface="Heiti TC Light"/>
                      </a:endParaRP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b="1" i="1" dirty="0">
                          <a:latin typeface="+mn-lt"/>
                          <a:ea typeface="Heiti TC Light"/>
                          <a:cs typeface="Heiti TC Light"/>
                        </a:rPr>
                        <a:t>200 BV</a:t>
                      </a:r>
                    </a:p>
                    <a:p>
                      <a:pPr lvl="0" algn="l">
                        <a:defRPr sz="1800" b="0" i="0"/>
                      </a:pPr>
                      <a:r>
                        <a:rPr sz="1400" b="1" i="1" dirty="0">
                          <a:latin typeface="+mn-lt"/>
                          <a:ea typeface="Heiti TC Light"/>
                          <a:cs typeface="Heiti TC Light"/>
                        </a:rPr>
                        <a:t>30/ </a:t>
                      </a:r>
                      <a:r>
                        <a:rPr sz="1400" b="1" i="1" dirty="0" err="1">
                          <a:latin typeface="+mn-lt"/>
                          <a:ea typeface="Heiti TC Light"/>
                          <a:cs typeface="Heiti TC Light"/>
                          <a:sym typeface="微軟正黑體"/>
                        </a:rPr>
                        <a:t>每月</a:t>
                      </a:r>
                      <a:endParaRPr sz="1400" b="1" i="1" dirty="0">
                        <a:latin typeface="+mn-lt"/>
                        <a:ea typeface="Heiti TC Light"/>
                        <a:cs typeface="Heiti TC Light"/>
                        <a:sym typeface="微軟正黑體"/>
                      </a:endParaRP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r>
              <a:tr h="295099">
                <a:tc>
                  <a:txBody>
                    <a:bodyPr/>
                    <a:lstStyle/>
                    <a:p>
                      <a:pPr lvl="0" algn="l">
                        <a:defRPr sz="1800" b="0" i="0"/>
                      </a:pPr>
                      <a:r>
                        <a:rPr lang="zh-TW" altLang="en-US" sz="1400" dirty="0" smtClean="0">
                          <a:latin typeface="+mn-lt"/>
                          <a:ea typeface="Apple LiGothic" pitchFamily="2" charset="-120"/>
                          <a:cs typeface="Heiti TC Light"/>
                          <a:sym typeface="微軟正黑體"/>
                        </a:rPr>
                        <a:t>設計套裝</a:t>
                      </a:r>
                      <a:endParaRPr lang="en-US" sz="1400" dirty="0" smtClean="0">
                        <a:latin typeface="+mn-lt"/>
                        <a:ea typeface="Apple LiGothic" pitchFamily="2" charset="-120"/>
                        <a:cs typeface="Heiti TC Light"/>
                        <a:sym typeface="微軟正黑體"/>
                      </a:endParaRPr>
                    </a:p>
                    <a:p>
                      <a:pPr lvl="0" algn="l">
                        <a:defRPr sz="1800" b="0" i="0"/>
                      </a:pPr>
                      <a:r>
                        <a:rPr lang="en-US" sz="1200" dirty="0" smtClean="0">
                          <a:latin typeface="+mn-lt"/>
                          <a:ea typeface="Heiti TC Light"/>
                          <a:cs typeface="Heiti TC Light"/>
                          <a:sym typeface="微軟正黑體"/>
                        </a:rPr>
                        <a:t>DESIGN PACKAGE</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endParaRPr>
                        <a:latin typeface="+mn-lt"/>
                        <a:ea typeface="Heiti TC Light"/>
                        <a:cs typeface="Heiti TC Light"/>
                      </a:endParaRP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a:latin typeface="+mn-lt"/>
                          <a:ea typeface="Heiti TC Light"/>
                          <a:cs typeface="Heiti TC Light"/>
                        </a:rPr>
                        <a:t>50 BV</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r>
              <a:tr h="474324">
                <a:tc>
                  <a:txBody>
                    <a:bodyPr/>
                    <a:lstStyle/>
                    <a:p>
                      <a:pPr lvl="0" algn="l">
                        <a:defRPr sz="1800" b="0" i="0"/>
                      </a:pPr>
                      <a:r>
                        <a:rPr lang="zh-TW" altLang="en-US" sz="1400" b="1" i="1" dirty="0" smtClean="0">
                          <a:latin typeface="+mn-lt"/>
                          <a:ea typeface="Heiti TC Light"/>
                          <a:cs typeface="Heiti TC Light"/>
                          <a:sym typeface="微軟正黑體"/>
                        </a:rPr>
                        <a:t>社群媒體管理</a:t>
                      </a:r>
                      <a:r>
                        <a:rPr lang="en-US" sz="1400" b="1" i="1" dirty="0" smtClean="0">
                          <a:latin typeface="+mn-lt"/>
                          <a:ea typeface="Heiti TC Light"/>
                          <a:cs typeface="Heiti TC Light"/>
                          <a:sym typeface="微軟正黑體"/>
                        </a:rPr>
                        <a:t>SOCIAL MEDIA MANAGEMENT</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b="1" i="1">
                          <a:latin typeface="+mn-lt"/>
                          <a:ea typeface="Heiti TC Light"/>
                          <a:cs typeface="Heiti TC Light"/>
                        </a:rPr>
                        <a:t>HK$117/</a:t>
                      </a:r>
                      <a:r>
                        <a:rPr sz="1400" b="1" i="1">
                          <a:latin typeface="+mn-lt"/>
                          <a:ea typeface="Heiti TC Light"/>
                          <a:cs typeface="Heiti TC Light"/>
                          <a:sym typeface="微軟正黑體"/>
                        </a:rPr>
                        <a:t>每月</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b="1" i="1">
                          <a:latin typeface="+mn-lt"/>
                          <a:ea typeface="Heiti TC Light"/>
                          <a:cs typeface="Heiti TC Light"/>
                        </a:rPr>
                        <a:t>20 BV/</a:t>
                      </a:r>
                      <a:r>
                        <a:rPr sz="1400" b="1" i="1">
                          <a:latin typeface="+mn-lt"/>
                          <a:ea typeface="Heiti TC Light"/>
                          <a:cs typeface="Heiti TC Light"/>
                          <a:sym typeface="微軟正黑體"/>
                        </a:rPr>
                        <a:t>每月</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r>
              <a:tr h="474324">
                <a:tc>
                  <a:txBody>
                    <a:bodyPr/>
                    <a:lstStyle/>
                    <a:p>
                      <a:pPr lvl="0" algn="l">
                        <a:defRPr sz="1800" b="0" i="0"/>
                      </a:pPr>
                      <a:r>
                        <a:rPr sz="1400" dirty="0" err="1" smtClean="0">
                          <a:latin typeface="+mn-lt"/>
                          <a:ea typeface="Apple LiGothic" pitchFamily="2" charset="-120"/>
                          <a:cs typeface="Heiti TC Light"/>
                          <a:sym typeface="微軟正黑體"/>
                        </a:rPr>
                        <a:t>優質臉書廣告</a:t>
                      </a:r>
                      <a:r>
                        <a:rPr lang="en-US" sz="1200" dirty="0" err="1" smtClean="0">
                          <a:latin typeface="+mn-lt"/>
                          <a:ea typeface="Heiti TC Light"/>
                          <a:cs typeface="Heiti TC Light"/>
                          <a:sym typeface="微軟正黑體"/>
                        </a:rPr>
                        <a:t>PREMIUM</a:t>
                      </a:r>
                      <a:r>
                        <a:rPr lang="en-US" sz="1200" dirty="0" smtClean="0">
                          <a:latin typeface="+mn-lt"/>
                          <a:ea typeface="Heiti TC Light"/>
                          <a:cs typeface="Heiti TC Light"/>
                          <a:sym typeface="微軟正黑體"/>
                        </a:rPr>
                        <a:t> FACEBOOK ADVERTISING</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a:latin typeface="+mn-lt"/>
                          <a:ea typeface="Heiti TC Light"/>
                          <a:cs typeface="Heiti TC Light"/>
                        </a:rPr>
                        <a:t>HK$79/</a:t>
                      </a:r>
                      <a:r>
                        <a:rPr sz="1400">
                          <a:latin typeface="+mn-lt"/>
                          <a:ea typeface="Heiti TC Light"/>
                          <a:cs typeface="Heiti TC Light"/>
                          <a:sym typeface="微軟正黑體"/>
                        </a:rPr>
                        <a:t>每月</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a:latin typeface="+mn-lt"/>
                          <a:ea typeface="Heiti TC Light"/>
                          <a:cs typeface="Heiti TC Light"/>
                        </a:rPr>
                        <a:t>15 BV/</a:t>
                      </a:r>
                      <a:r>
                        <a:rPr sz="1400">
                          <a:latin typeface="+mn-lt"/>
                          <a:ea typeface="Heiti TC Light"/>
                          <a:cs typeface="Heiti TC Light"/>
                          <a:sym typeface="微軟正黑體"/>
                        </a:rPr>
                        <a:t>每月</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r>
              <a:tr h="474324">
                <a:tc>
                  <a:txBody>
                    <a:bodyPr/>
                    <a:lstStyle/>
                    <a:p>
                      <a:pPr lvl="0" algn="l">
                        <a:defRPr sz="1800" b="0" i="0"/>
                      </a:pPr>
                      <a:r>
                        <a:rPr sz="1400" b="1" i="1" dirty="0" err="1">
                          <a:latin typeface="+mn-lt"/>
                          <a:ea typeface="Heiti TC Light"/>
                          <a:cs typeface="Heiti TC Light"/>
                          <a:sym typeface="微軟正黑體"/>
                        </a:rPr>
                        <a:t>基本</a:t>
                      </a:r>
                      <a:r>
                        <a:rPr sz="1400" b="1" i="1" dirty="0">
                          <a:latin typeface="+mn-lt"/>
                          <a:ea typeface="Heiti TC Light"/>
                          <a:cs typeface="Heiti TC Light"/>
                          <a:sym typeface="微軟正黑體"/>
                        </a:rPr>
                        <a:t> </a:t>
                      </a:r>
                      <a:r>
                        <a:rPr sz="1400" b="1" i="1" dirty="0" err="1" smtClean="0">
                          <a:latin typeface="+mn-lt"/>
                          <a:ea typeface="Heiti TC Light"/>
                          <a:cs typeface="Heiti TC Light"/>
                        </a:rPr>
                        <a:t>GOOGLE</a:t>
                      </a:r>
                      <a:r>
                        <a:rPr sz="1400" b="1" i="1" dirty="0" err="1" smtClean="0">
                          <a:latin typeface="+mn-lt"/>
                          <a:ea typeface="Heiti TC Light"/>
                          <a:cs typeface="Heiti TC Light"/>
                          <a:sym typeface="微軟正黑體"/>
                        </a:rPr>
                        <a:t>廣告</a:t>
                      </a:r>
                      <a:r>
                        <a:rPr lang="en-US" sz="1200" b="1" i="1" dirty="0" err="1" smtClean="0">
                          <a:latin typeface="+mn-lt"/>
                          <a:ea typeface="Heiti TC Light"/>
                          <a:cs typeface="Heiti TC Light"/>
                          <a:sym typeface="微軟正黑體"/>
                        </a:rPr>
                        <a:t>BASIC</a:t>
                      </a:r>
                      <a:r>
                        <a:rPr lang="en-US" sz="1200" b="1" i="1" dirty="0" smtClean="0">
                          <a:latin typeface="+mn-lt"/>
                          <a:ea typeface="Heiti TC Light"/>
                          <a:cs typeface="Heiti TC Light"/>
                          <a:sym typeface="微軟正黑體"/>
                        </a:rPr>
                        <a:t> GOOGLE ADVERTISING</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b="1" i="1">
                          <a:latin typeface="+mn-lt"/>
                          <a:ea typeface="Heiti TC Light"/>
                          <a:cs typeface="Heiti TC Light"/>
                        </a:rPr>
                        <a:t>HK$185</a:t>
                      </a:r>
                      <a:r>
                        <a:rPr sz="1400" b="1" i="1">
                          <a:latin typeface="+mn-lt"/>
                          <a:ea typeface="Heiti TC Light"/>
                          <a:cs typeface="Heiti TC Light"/>
                        </a:rPr>
                        <a:t>/</a:t>
                      </a:r>
                      <a:r>
                        <a:rPr sz="1400" b="1" i="1">
                          <a:latin typeface="+mn-lt"/>
                          <a:ea typeface="Heiti TC Light"/>
                          <a:cs typeface="Heiti TC Light"/>
                          <a:sym typeface="微軟正黑體"/>
                        </a:rPr>
                        <a:t>每月</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b="1" i="1">
                          <a:latin typeface="+mn-lt"/>
                          <a:ea typeface="Heiti TC Light"/>
                          <a:cs typeface="Heiti TC Light"/>
                        </a:rPr>
                        <a:t>24 BV/</a:t>
                      </a:r>
                      <a:r>
                        <a:rPr sz="1400" b="1" i="1">
                          <a:latin typeface="+mn-lt"/>
                          <a:ea typeface="Heiti TC Light"/>
                          <a:cs typeface="Heiti TC Light"/>
                          <a:sym typeface="微軟正黑體"/>
                        </a:rPr>
                        <a:t>每月</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r>
              <a:tr h="412331">
                <a:tc>
                  <a:txBody>
                    <a:bodyPr/>
                    <a:lstStyle/>
                    <a:p>
                      <a:pPr lvl="0" algn="l">
                        <a:defRPr sz="1800" b="0" i="0"/>
                      </a:pPr>
                      <a:r>
                        <a:rPr sz="1400" b="1" dirty="0" err="1" smtClean="0">
                          <a:latin typeface="+mn-lt"/>
                          <a:ea typeface="Heiti TC Light"/>
                          <a:cs typeface="Heiti TC Light"/>
                          <a:sym typeface="微軟正黑體"/>
                        </a:rPr>
                        <a:t>總銷售利潤</a:t>
                      </a:r>
                      <a:r>
                        <a:rPr lang="en-US" sz="1400" b="1" dirty="0" err="1" smtClean="0">
                          <a:latin typeface="+mn-lt"/>
                          <a:ea typeface="Heiti TC Light"/>
                          <a:cs typeface="Heiti TC Light"/>
                          <a:sym typeface="微軟正黑體"/>
                        </a:rPr>
                        <a:t>TOTAL</a:t>
                      </a:r>
                      <a:r>
                        <a:rPr lang="en-US" sz="1400" b="1" dirty="0" smtClean="0">
                          <a:latin typeface="+mn-lt"/>
                          <a:ea typeface="Heiti TC Light"/>
                          <a:cs typeface="Heiti TC Light"/>
                          <a:sym typeface="微軟正黑體"/>
                        </a:rPr>
                        <a:t> INITIAL SALE</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b="1">
                          <a:latin typeface="+mn-lt"/>
                          <a:ea typeface="Heiti TC Light"/>
                          <a:cs typeface="Heiti TC Light"/>
                        </a:rPr>
                        <a:t>HK$8,181</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a:defRPr sz="1800" b="0" i="0"/>
                      </a:pPr>
                      <a:r>
                        <a:rPr sz="1400" b="1">
                          <a:latin typeface="+mn-lt"/>
                          <a:ea typeface="Heiti TC Light"/>
                          <a:cs typeface="Heiti TC Light"/>
                        </a:rPr>
                        <a:t>339 BV</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r>
              <a:tr h="4743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a:pPr>
                      <a:r>
                        <a:rPr sz="1400" b="1" i="1" dirty="0" err="1" smtClean="0">
                          <a:latin typeface="+mn-lt"/>
                          <a:ea typeface="Heiti TC Light"/>
                          <a:cs typeface="Heiti TC Light"/>
                          <a:sym typeface="微軟正黑體"/>
                        </a:rPr>
                        <a:t>總循環點數</a:t>
                      </a:r>
                      <a:r>
                        <a:rPr lang="en-US" sz="1400" b="1" dirty="0" err="1" smtClean="0">
                          <a:latin typeface="+mn-lt"/>
                          <a:ea typeface="Heiti TC Light"/>
                          <a:cs typeface="Heiti TC Light"/>
                        </a:rPr>
                        <a:t>TOTAL</a:t>
                      </a:r>
                      <a:r>
                        <a:rPr lang="en-US" sz="1400" b="1" dirty="0" smtClean="0">
                          <a:latin typeface="+mn-lt"/>
                          <a:ea typeface="Heiti TC Light"/>
                          <a:cs typeface="Heiti TC Light"/>
                        </a:rPr>
                        <a:t> RECURRING</a:t>
                      </a: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defTabSz="914400">
                        <a:defRPr sz="1800" b="0" i="0"/>
                      </a:pPr>
                      <a:r>
                        <a:rPr b="1" i="1">
                          <a:latin typeface="+mn-lt"/>
                          <a:ea typeface="Heiti TC Light"/>
                          <a:cs typeface="Heiti TC Light"/>
                        </a:rPr>
                        <a:t>HK$381</a:t>
                      </a:r>
                      <a:r>
                        <a:rPr sz="1400" b="1" i="1">
                          <a:latin typeface="+mn-lt"/>
                          <a:ea typeface="Heiti TC Light"/>
                          <a:cs typeface="Heiti TC Light"/>
                        </a:rPr>
                        <a:t>/</a:t>
                      </a:r>
                      <a:r>
                        <a:rPr sz="1400" b="1" i="1">
                          <a:latin typeface="+mn-lt"/>
                          <a:ea typeface="Heiti TC Light"/>
                          <a:cs typeface="Heiti TC Light"/>
                          <a:sym typeface="微軟正黑體"/>
                        </a:rPr>
                        <a:t>每月</a:t>
                      </a:r>
                      <a:endParaRPr sz="1400" b="1" i="1">
                        <a:latin typeface="+mn-lt"/>
                        <a:ea typeface="Heiti TC Light"/>
                        <a:cs typeface="Heiti TC Light"/>
                      </a:endParaRP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c>
                  <a:txBody>
                    <a:bodyPr/>
                    <a:lstStyle/>
                    <a:p>
                      <a:pPr lvl="0" algn="l" defTabSz="914400">
                        <a:defRPr sz="1800" b="0" i="0"/>
                      </a:pPr>
                      <a:r>
                        <a:rPr sz="1400" b="1" i="1" dirty="0">
                          <a:latin typeface="+mn-lt"/>
                          <a:ea typeface="Heiti TC Light"/>
                          <a:cs typeface="Heiti TC Light"/>
                        </a:rPr>
                        <a:t>89 BV/ </a:t>
                      </a:r>
                      <a:r>
                        <a:rPr sz="1400" b="1" i="1" dirty="0" err="1">
                          <a:latin typeface="+mn-lt"/>
                          <a:ea typeface="Heiti TC Light"/>
                          <a:cs typeface="Heiti TC Light"/>
                          <a:sym typeface="微軟正黑體"/>
                        </a:rPr>
                        <a:t>每月</a:t>
                      </a:r>
                      <a:endParaRPr sz="1400" b="1" i="1" dirty="0">
                        <a:latin typeface="+mn-lt"/>
                        <a:ea typeface="Heiti TC Light"/>
                        <a:cs typeface="Heiti TC Light"/>
                      </a:endParaRPr>
                    </a:p>
                  </a:txBody>
                  <a:tcPr marL="60960" marR="60960" horzOverflow="overflow">
                    <a:lnL w="12700">
                      <a:solidFill>
                        <a:srgbClr val="595959"/>
                      </a:solidFill>
                      <a:round/>
                    </a:lnL>
                    <a:lnR w="12700">
                      <a:solidFill>
                        <a:srgbClr val="595959"/>
                      </a:solidFill>
                      <a:round/>
                    </a:lnR>
                    <a:lnT w="12700">
                      <a:solidFill>
                        <a:srgbClr val="595959"/>
                      </a:solidFill>
                      <a:round/>
                    </a:lnT>
                    <a:lnB w="12700">
                      <a:solidFill>
                        <a:srgbClr val="595959"/>
                      </a:solidFill>
                      <a:round/>
                    </a:lnB>
                  </a:tcPr>
                </a:tc>
              </a:tr>
            </a:tbl>
          </a:graphicData>
        </a:graphic>
      </p:graphicFrame>
    </p:spTree>
    <p:extLst>
      <p:ext uri="{BB962C8B-B14F-4D97-AF65-F5344CB8AC3E}">
        <p14:creationId xmlns:p14="http://schemas.microsoft.com/office/powerpoint/2010/main" val="3606325067"/>
      </p:ext>
    </p:extLst>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 name="Shape 1944"/>
          <p:cNvSpPr>
            <a:spLocks noGrp="1"/>
          </p:cNvSpPr>
          <p:nvPr>
            <p:ph type="ctrTitle"/>
          </p:nvPr>
        </p:nvSpPr>
        <p:spPr>
          <a:prstGeom prst="rect">
            <a:avLst/>
          </a:prstGeom>
        </p:spPr>
        <p:txBody>
          <a:bodyPr/>
          <a:lstStyle/>
          <a:p>
            <a:pPr lvl="0" algn="l">
              <a:defRPr sz="1800"/>
            </a:pPr>
            <a:r>
              <a:rPr sz="2800">
                <a:latin typeface="+mn-lt"/>
                <a:ea typeface="Apple LiGothic" pitchFamily="2" charset="-120"/>
              </a:rPr>
              <a:t>15</a:t>
            </a:r>
            <a:r>
              <a:rPr sz="2800">
                <a:latin typeface="+mn-lt"/>
                <a:ea typeface="Apple LiGothic" pitchFamily="2" charset="-120"/>
                <a:cs typeface="微軟正黑體"/>
                <a:sym typeface="微軟正黑體"/>
              </a:rPr>
              <a:t>分鐘諮詢表</a:t>
            </a:r>
          </a:p>
        </p:txBody>
      </p:sp>
      <p:sp>
        <p:nvSpPr>
          <p:cNvPr id="2" name="Subtitle 1"/>
          <p:cNvSpPr>
            <a:spLocks noGrp="1"/>
          </p:cNvSpPr>
          <p:nvPr>
            <p:ph type="subTitle" idx="1"/>
          </p:nvPr>
        </p:nvSpPr>
        <p:spPr/>
        <p:txBody>
          <a:bodyPr/>
          <a:lstStyle/>
          <a:p>
            <a:endParaRPr lang="en-US">
              <a:ea typeface="Apple LiGothic" pitchFamily="2" charset="-120"/>
            </a:endParaRPr>
          </a:p>
        </p:txBody>
      </p:sp>
      <p:pic>
        <p:nvPicPr>
          <p:cNvPr id="1945" name="image24.jpg"/>
          <p:cNvPicPr/>
          <p:nvPr/>
        </p:nvPicPr>
        <p:blipFill>
          <a:blip r:embed="rId2">
            <a:extLst/>
          </a:blip>
          <a:stretch>
            <a:fillRect/>
          </a:stretch>
        </p:blipFill>
        <p:spPr>
          <a:xfrm>
            <a:off x="304800" y="1276350"/>
            <a:ext cx="2598605" cy="2929110"/>
          </a:xfrm>
          <a:prstGeom prst="rect">
            <a:avLst/>
          </a:prstGeom>
          <a:ln w="12700">
            <a:miter lim="400000"/>
          </a:ln>
          <a:effectLst>
            <a:outerShdw blurRad="292100" dist="139700" dir="2700000" rotWithShape="0">
              <a:srgbClr val="333333">
                <a:alpha val="64999"/>
              </a:srgbClr>
            </a:outerShdw>
          </a:effectLst>
        </p:spPr>
      </p:pic>
      <p:pic>
        <p:nvPicPr>
          <p:cNvPr id="1946" name="image25.jpg"/>
          <p:cNvPicPr/>
          <p:nvPr/>
        </p:nvPicPr>
        <p:blipFill>
          <a:blip r:embed="rId3">
            <a:extLst/>
          </a:blip>
          <a:stretch>
            <a:fillRect/>
          </a:stretch>
        </p:blipFill>
        <p:spPr>
          <a:xfrm>
            <a:off x="3138872" y="1276353"/>
            <a:ext cx="2598606" cy="2929109"/>
          </a:xfrm>
          <a:prstGeom prst="rect">
            <a:avLst/>
          </a:prstGeom>
          <a:ln w="12700">
            <a:miter lim="400000"/>
          </a:ln>
          <a:effectLst>
            <a:outerShdw blurRad="292100" dist="139700" dir="2700000" rotWithShape="0">
              <a:srgbClr val="333333">
                <a:alpha val="64999"/>
              </a:srgbClr>
            </a:outerShdw>
          </a:effectLst>
        </p:spPr>
      </p:pic>
      <p:pic>
        <p:nvPicPr>
          <p:cNvPr id="1947" name="image26.jpg"/>
          <p:cNvPicPr/>
          <p:nvPr/>
        </p:nvPicPr>
        <p:blipFill>
          <a:blip r:embed="rId4">
            <a:extLst/>
          </a:blip>
          <a:stretch>
            <a:fillRect/>
          </a:stretch>
        </p:blipFill>
        <p:spPr>
          <a:xfrm>
            <a:off x="5943600" y="1276351"/>
            <a:ext cx="2580719" cy="2908949"/>
          </a:xfrm>
          <a:prstGeom prst="rect">
            <a:avLst/>
          </a:prstGeom>
          <a:ln w="12700">
            <a:miter lim="400000"/>
          </a:ln>
          <a:effectLst>
            <a:outerShdw blurRad="292100" dist="139700" dir="2700000" rotWithShape="0">
              <a:srgbClr val="333333">
                <a:alpha val="64999"/>
              </a:srgbClr>
            </a:outerShdw>
          </a:effectLst>
        </p:spPr>
      </p:pic>
      <p:sp>
        <p:nvSpPr>
          <p:cNvPr id="3" name="TextBox 2"/>
          <p:cNvSpPr txBox="1"/>
          <p:nvPr/>
        </p:nvSpPr>
        <p:spPr>
          <a:xfrm>
            <a:off x="1295400" y="246043"/>
            <a:ext cx="6400800" cy="954107"/>
          </a:xfrm>
          <a:prstGeom prst="rect">
            <a:avLst/>
          </a:prstGeom>
          <a:noFill/>
        </p:spPr>
        <p:txBody>
          <a:bodyPr wrap="square" rtlCol="0">
            <a:spAutoFit/>
          </a:bodyPr>
          <a:lstStyle/>
          <a:p>
            <a:pPr algn="ctr"/>
            <a:r>
              <a:rPr lang="en-US" sz="2800" dirty="0" smtClean="0">
                <a:ea typeface="Apple LiGothic" pitchFamily="2" charset="-120"/>
                <a:cs typeface="Heiti TC Light"/>
              </a:rPr>
              <a:t>15</a:t>
            </a:r>
            <a:r>
              <a:rPr lang="zh-TW" altLang="en-US" sz="2800" dirty="0" smtClean="0">
                <a:ea typeface="Apple LiGothic" pitchFamily="2" charset="-120"/>
                <a:cs typeface="Heiti TC Light"/>
              </a:rPr>
              <a:t>分鐘諮詢</a:t>
            </a:r>
            <a:endParaRPr lang="en-US" altLang="zh-TW" sz="2800" dirty="0" smtClean="0">
              <a:ea typeface="Apple LiGothic" pitchFamily="2" charset="-120"/>
              <a:cs typeface="Heiti TC Light"/>
            </a:endParaRPr>
          </a:p>
          <a:p>
            <a:pPr algn="ctr"/>
            <a:r>
              <a:rPr lang="en-US" sz="2800" dirty="0" smtClean="0">
                <a:ea typeface="Apple LiGothic" pitchFamily="2" charset="-120"/>
                <a:cs typeface="Heiti TC Light"/>
              </a:rPr>
              <a:t>15 Minutes Consultation</a:t>
            </a:r>
            <a:endParaRPr lang="en-US" sz="2800" dirty="0">
              <a:ea typeface="Apple LiGothic" pitchFamily="2" charset="-120"/>
              <a:cs typeface="Heiti TC Light"/>
            </a:endParaRPr>
          </a:p>
        </p:txBody>
      </p:sp>
    </p:spTree>
    <p:extLst>
      <p:ext uri="{BB962C8B-B14F-4D97-AF65-F5344CB8AC3E}">
        <p14:creationId xmlns:p14="http://schemas.microsoft.com/office/powerpoint/2010/main" val="381180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2" name="Group 1952"/>
          <p:cNvGrpSpPr/>
          <p:nvPr/>
        </p:nvGrpSpPr>
        <p:grpSpPr>
          <a:xfrm>
            <a:off x="21537" y="609423"/>
            <a:ext cx="2426684" cy="1200327"/>
            <a:chOff x="0" y="-10524"/>
            <a:chExt cx="1820012" cy="1200324"/>
          </a:xfrm>
        </p:grpSpPr>
        <p:sp>
          <p:nvSpPr>
            <p:cNvPr id="1949" name="Shape 1949"/>
            <p:cNvSpPr/>
            <p:nvPr/>
          </p:nvSpPr>
          <p:spPr>
            <a:xfrm>
              <a:off x="0" y="0"/>
              <a:ext cx="1820012" cy="929592"/>
            </a:xfrm>
            <a:prstGeom prst="rect">
              <a:avLst/>
            </a:prstGeom>
            <a:solidFill>
              <a:srgbClr val="0070C0"/>
            </a:solidFill>
            <a:ln w="12700" cap="flat">
              <a:noFill/>
              <a:miter lim="400000"/>
            </a:ln>
            <a:effectLst>
              <a:outerShdw blurRad="50800" dist="38100" dir="8100000" rotWithShape="0">
                <a:srgbClr val="000000">
                  <a:alpha val="40000"/>
                </a:srgbClr>
              </a:outerShdw>
            </a:effectLst>
          </p:spPr>
          <p:txBody>
            <a:bodyPr wrap="square" lIns="0" tIns="0" rIns="0" bIns="0" numCol="1" anchor="ctr">
              <a:noAutofit/>
            </a:bodyPr>
            <a:lstStyle/>
            <a:p>
              <a:pPr lvl="0" algn="ctr" defTabSz="914378">
                <a:defRPr>
                  <a:solidFill>
                    <a:srgbClr val="FFFFFF"/>
                  </a:solidFill>
                  <a:latin typeface="微軟正黑體"/>
                  <a:ea typeface="微軟正黑體"/>
                  <a:cs typeface="微軟正黑體"/>
                  <a:sym typeface="微軟正黑體"/>
                </a:defRPr>
              </a:pPr>
              <a:endParaRPr>
                <a:ea typeface="Apple LiGothic" pitchFamily="2" charset="-120"/>
                <a:cs typeface="Heiti TC Light"/>
              </a:endParaRPr>
            </a:p>
          </p:txBody>
        </p:sp>
        <p:sp>
          <p:nvSpPr>
            <p:cNvPr id="1950" name="Shape 1950"/>
            <p:cNvSpPr/>
            <p:nvPr/>
          </p:nvSpPr>
          <p:spPr>
            <a:xfrm>
              <a:off x="600924" y="-10524"/>
              <a:ext cx="1219088" cy="1200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378">
                <a:defRPr b="1" cap="all">
                  <a:solidFill>
                    <a:srgbClr val="FFFFFF"/>
                  </a:solidFill>
                  <a:latin typeface="微軟正黑體"/>
                  <a:ea typeface="微軟正黑體"/>
                  <a:cs typeface="微軟正黑體"/>
                  <a:sym typeface="微軟正黑體"/>
                </a:defRPr>
              </a:lvl1pPr>
            </a:lstStyle>
            <a:p>
              <a:pPr lvl="0">
                <a:defRPr b="0" cap="none">
                  <a:solidFill>
                    <a:srgbClr val="000000"/>
                  </a:solidFill>
                </a:defRPr>
              </a:pPr>
              <a:r>
                <a:rPr b="1" cap="all" dirty="0" err="1" smtClean="0">
                  <a:solidFill>
                    <a:schemeClr val="bg1"/>
                  </a:solidFill>
                  <a:latin typeface="+mn-lt"/>
                  <a:ea typeface="Apple LiGothic" pitchFamily="2" charset="-120"/>
                  <a:cs typeface="Heiti TC Light"/>
                </a:rPr>
                <a:t>產品專員</a:t>
              </a:r>
              <a:r>
                <a:rPr lang="en-US" dirty="0" err="1">
                  <a:solidFill>
                    <a:schemeClr val="bg1"/>
                  </a:solidFill>
                  <a:latin typeface="+mn-lt"/>
                  <a:ea typeface="Apple LiGothic" pitchFamily="2" charset="-120"/>
                  <a:cs typeface="Heiti TC Light"/>
                </a:rPr>
                <a:t>Product</a:t>
              </a:r>
              <a:r>
                <a:rPr lang="en-US" dirty="0">
                  <a:solidFill>
                    <a:schemeClr val="bg1"/>
                  </a:solidFill>
                  <a:latin typeface="+mn-lt"/>
                  <a:ea typeface="Apple LiGothic" pitchFamily="2" charset="-120"/>
                  <a:cs typeface="Heiti TC Light"/>
                </a:rPr>
                <a:t> Specialist</a:t>
              </a:r>
            </a:p>
            <a:p>
              <a:pPr lvl="0">
                <a:defRPr b="0" cap="none">
                  <a:solidFill>
                    <a:srgbClr val="000000"/>
                  </a:solidFill>
                </a:defRPr>
              </a:pPr>
              <a:endParaRPr b="1" cap="all" dirty="0">
                <a:solidFill>
                  <a:schemeClr val="bg1"/>
                </a:solidFill>
                <a:latin typeface="+mn-lt"/>
                <a:ea typeface="Apple LiGothic" pitchFamily="2" charset="-120"/>
                <a:cs typeface="Heiti TC Light"/>
              </a:endParaRPr>
            </a:p>
          </p:txBody>
        </p:sp>
        <p:pic>
          <p:nvPicPr>
            <p:cNvPr id="1951" name="image29.png" descr="C:\Users\USER\Downloads\important.png"/>
            <p:cNvPicPr/>
            <p:nvPr/>
          </p:nvPicPr>
          <p:blipFill>
            <a:blip r:embed="rId2">
              <a:extLst/>
            </a:blip>
            <a:stretch>
              <a:fillRect/>
            </a:stretch>
          </p:blipFill>
          <p:spPr>
            <a:xfrm>
              <a:off x="107717" y="170336"/>
              <a:ext cx="433048" cy="457580"/>
            </a:xfrm>
            <a:prstGeom prst="rect">
              <a:avLst/>
            </a:prstGeom>
            <a:ln w="12700" cap="flat">
              <a:noFill/>
              <a:miter lim="400000"/>
            </a:ln>
            <a:effectLst/>
          </p:spPr>
        </p:pic>
      </p:grpSp>
      <p:grpSp>
        <p:nvGrpSpPr>
          <p:cNvPr id="1956" name="Group 1956"/>
          <p:cNvGrpSpPr/>
          <p:nvPr/>
        </p:nvGrpSpPr>
        <p:grpSpPr>
          <a:xfrm>
            <a:off x="5604" y="2057222"/>
            <a:ext cx="2442619" cy="923328"/>
            <a:chOff x="-1" y="-8238"/>
            <a:chExt cx="1831962" cy="923326"/>
          </a:xfrm>
        </p:grpSpPr>
        <p:sp>
          <p:nvSpPr>
            <p:cNvPr id="1953" name="Shape 1953"/>
            <p:cNvSpPr/>
            <p:nvPr/>
          </p:nvSpPr>
          <p:spPr>
            <a:xfrm>
              <a:off x="-1" y="-1"/>
              <a:ext cx="1831962" cy="907967"/>
            </a:xfrm>
            <a:prstGeom prst="rect">
              <a:avLst/>
            </a:prstGeom>
            <a:solidFill>
              <a:srgbClr val="E46C0A"/>
            </a:solidFill>
            <a:ln w="12700" cap="flat">
              <a:noFill/>
              <a:miter lim="400000"/>
            </a:ln>
            <a:effectLst>
              <a:outerShdw blurRad="50800" dist="38100" dir="8100000" rotWithShape="0">
                <a:srgbClr val="000000">
                  <a:alpha val="40000"/>
                </a:srgbClr>
              </a:outerShdw>
            </a:effectLst>
          </p:spPr>
          <p:txBody>
            <a:bodyPr wrap="square" lIns="0" tIns="0" rIns="0" bIns="0" numCol="1" anchor="ctr">
              <a:noAutofit/>
            </a:bodyPr>
            <a:lstStyle/>
            <a:p>
              <a:pPr lvl="0" algn="ctr" defTabSz="914378">
                <a:defRPr>
                  <a:solidFill>
                    <a:srgbClr val="FFFFFF"/>
                  </a:solidFill>
                  <a:latin typeface="微軟正黑體"/>
                  <a:ea typeface="微軟正黑體"/>
                  <a:cs typeface="微軟正黑體"/>
                  <a:sym typeface="微軟正黑體"/>
                </a:defRPr>
              </a:pPr>
              <a:endParaRPr>
                <a:ea typeface="Apple LiGothic" pitchFamily="2" charset="-120"/>
                <a:cs typeface="Heiti TC Light"/>
              </a:endParaRPr>
            </a:p>
          </p:txBody>
        </p:sp>
        <p:sp>
          <p:nvSpPr>
            <p:cNvPr id="1954" name="Shape 1954"/>
            <p:cNvSpPr/>
            <p:nvPr/>
          </p:nvSpPr>
          <p:spPr>
            <a:xfrm>
              <a:off x="600205" y="-8238"/>
              <a:ext cx="1138664" cy="9233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378">
                <a:defRPr b="1" cap="all">
                  <a:solidFill>
                    <a:srgbClr val="FFFFFF"/>
                  </a:solidFill>
                  <a:latin typeface="微軟正黑體"/>
                  <a:ea typeface="微軟正黑體"/>
                  <a:cs typeface="微軟正黑體"/>
                  <a:sym typeface="微軟正黑體"/>
                </a:defRPr>
              </a:lvl1pPr>
            </a:lstStyle>
            <a:p>
              <a:pPr lvl="0">
                <a:defRPr b="0" cap="none">
                  <a:solidFill>
                    <a:srgbClr val="000000"/>
                  </a:solidFill>
                </a:defRPr>
              </a:pPr>
              <a:r>
                <a:rPr b="1" cap="all" dirty="0" err="1" smtClean="0">
                  <a:solidFill>
                    <a:schemeClr val="bg1"/>
                  </a:solidFill>
                  <a:latin typeface="+mn-lt"/>
                  <a:ea typeface="Apple LiGothic" pitchFamily="2" charset="-120"/>
                  <a:cs typeface="Heiti TC Light"/>
                </a:rPr>
                <a:t>顧客支援</a:t>
              </a:r>
              <a:r>
                <a:rPr lang="en-US" dirty="0" err="1">
                  <a:solidFill>
                    <a:schemeClr val="bg1"/>
                  </a:solidFill>
                  <a:latin typeface="+mn-lt"/>
                  <a:ea typeface="Apple LiGothic" pitchFamily="2" charset="-120"/>
                  <a:cs typeface="Heiti TC Light"/>
                </a:rPr>
                <a:t>CUSTOMER</a:t>
              </a:r>
              <a:r>
                <a:rPr lang="en-US" dirty="0">
                  <a:solidFill>
                    <a:schemeClr val="bg1"/>
                  </a:solidFill>
                  <a:latin typeface="+mn-lt"/>
                  <a:ea typeface="Apple LiGothic" pitchFamily="2" charset="-120"/>
                  <a:cs typeface="Heiti TC Light"/>
                </a:rPr>
                <a:t> </a:t>
              </a:r>
              <a:r>
                <a:rPr lang="en-US" altLang="zh-TW" dirty="0" smtClean="0">
                  <a:solidFill>
                    <a:schemeClr val="bg1"/>
                  </a:solidFill>
                  <a:latin typeface="+mn-lt"/>
                  <a:ea typeface="Apple LiGothic" pitchFamily="2" charset="-120"/>
                  <a:cs typeface="Heiti TC Light"/>
                </a:rPr>
                <a:t>SUPPORT</a:t>
              </a:r>
              <a:endParaRPr b="1" cap="all" dirty="0">
                <a:solidFill>
                  <a:schemeClr val="bg1"/>
                </a:solidFill>
                <a:latin typeface="+mn-lt"/>
                <a:ea typeface="Apple LiGothic" pitchFamily="2" charset="-120"/>
                <a:cs typeface="Heiti TC Light"/>
              </a:endParaRPr>
            </a:p>
          </p:txBody>
        </p:sp>
        <p:pic>
          <p:nvPicPr>
            <p:cNvPr id="1955" name="image30.png" descr="C:\Users\USER\Downloads\call37.png"/>
            <p:cNvPicPr/>
            <p:nvPr/>
          </p:nvPicPr>
          <p:blipFill>
            <a:blip r:embed="rId3">
              <a:extLst/>
            </a:blip>
            <a:stretch>
              <a:fillRect/>
            </a:stretch>
          </p:blipFill>
          <p:spPr>
            <a:xfrm>
              <a:off x="96417" y="216301"/>
              <a:ext cx="479366" cy="513678"/>
            </a:xfrm>
            <a:prstGeom prst="rect">
              <a:avLst/>
            </a:prstGeom>
            <a:ln w="12700" cap="flat">
              <a:noFill/>
              <a:miter lim="400000"/>
            </a:ln>
            <a:effectLst/>
          </p:spPr>
        </p:pic>
      </p:grpSp>
      <p:grpSp>
        <p:nvGrpSpPr>
          <p:cNvPr id="1959" name="Group 1959"/>
          <p:cNvGrpSpPr/>
          <p:nvPr/>
        </p:nvGrpSpPr>
        <p:grpSpPr>
          <a:xfrm>
            <a:off x="-2" y="3456905"/>
            <a:ext cx="2448226" cy="1229573"/>
            <a:chOff x="-1" y="0"/>
            <a:chExt cx="1836167" cy="1229570"/>
          </a:xfrm>
        </p:grpSpPr>
        <p:sp>
          <p:nvSpPr>
            <p:cNvPr id="1957" name="Shape 1957"/>
            <p:cNvSpPr/>
            <p:nvPr/>
          </p:nvSpPr>
          <p:spPr>
            <a:xfrm>
              <a:off x="-1" y="0"/>
              <a:ext cx="1836167" cy="946182"/>
            </a:xfrm>
            <a:prstGeom prst="rect">
              <a:avLst/>
            </a:prstGeom>
            <a:solidFill>
              <a:srgbClr val="31859C"/>
            </a:solidFill>
            <a:ln w="12700" cap="flat">
              <a:noFill/>
              <a:miter lim="400000"/>
            </a:ln>
            <a:effectLst>
              <a:outerShdw blurRad="50800" dist="38100" dir="8100000" rotWithShape="0">
                <a:srgbClr val="000000">
                  <a:alpha val="40000"/>
                </a:srgbClr>
              </a:outerShdw>
            </a:effectLst>
          </p:spPr>
          <p:txBody>
            <a:bodyPr wrap="square" lIns="0" tIns="0" rIns="0" bIns="0" numCol="1" anchor="ctr">
              <a:noAutofit/>
            </a:bodyPr>
            <a:lstStyle/>
            <a:p>
              <a:pPr lvl="0" algn="ctr" defTabSz="914378">
                <a:defRPr>
                  <a:solidFill>
                    <a:srgbClr val="FFFFFF"/>
                  </a:solidFill>
                  <a:latin typeface="微軟正黑體"/>
                  <a:ea typeface="微軟正黑體"/>
                  <a:cs typeface="微軟正黑體"/>
                  <a:sym typeface="微軟正黑體"/>
                </a:defRPr>
              </a:pPr>
              <a:endParaRPr>
                <a:ea typeface="Apple LiGothic" pitchFamily="2" charset="-120"/>
                <a:cs typeface="Heiti TC Light"/>
              </a:endParaRPr>
            </a:p>
          </p:txBody>
        </p:sp>
        <p:sp>
          <p:nvSpPr>
            <p:cNvPr id="1958" name="Shape 1958"/>
            <p:cNvSpPr/>
            <p:nvPr/>
          </p:nvSpPr>
          <p:spPr>
            <a:xfrm>
              <a:off x="604578" y="29245"/>
              <a:ext cx="1197444" cy="12003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378">
                <a:defRPr b="1" cap="all">
                  <a:solidFill>
                    <a:srgbClr val="FFFFFF"/>
                  </a:solidFill>
                  <a:latin typeface="微軟正黑體"/>
                  <a:ea typeface="微軟正黑體"/>
                  <a:cs typeface="微軟正黑體"/>
                  <a:sym typeface="微軟正黑體"/>
                </a:defRPr>
              </a:lvl1pPr>
            </a:lstStyle>
            <a:p>
              <a:pPr lvl="0">
                <a:defRPr b="0" cap="none">
                  <a:solidFill>
                    <a:srgbClr val="000000"/>
                  </a:solidFill>
                </a:defRPr>
              </a:pPr>
              <a:r>
                <a:rPr b="1" cap="all" dirty="0" err="1" smtClean="0">
                  <a:solidFill>
                    <a:srgbClr val="FFFFFF"/>
                  </a:solidFill>
                  <a:latin typeface="+mn-lt"/>
                  <a:ea typeface="Apple LiGothic" pitchFamily="2" charset="-120"/>
                  <a:cs typeface="Heiti TC Light"/>
                </a:rPr>
                <a:t>設計中心</a:t>
              </a:r>
              <a:endParaRPr lang="en-US" b="1" cap="all" dirty="0" smtClean="0">
                <a:solidFill>
                  <a:srgbClr val="FFFFFF"/>
                </a:solidFill>
                <a:latin typeface="+mn-lt"/>
                <a:ea typeface="Apple LiGothic" pitchFamily="2" charset="-120"/>
                <a:cs typeface="Heiti TC Light"/>
              </a:endParaRPr>
            </a:p>
            <a:p>
              <a:pPr>
                <a:defRPr b="0" cap="none">
                  <a:solidFill>
                    <a:srgbClr val="000000"/>
                  </a:solidFill>
                </a:defRPr>
              </a:pPr>
              <a:r>
                <a:rPr lang="en-US" dirty="0">
                  <a:solidFill>
                    <a:prstClr val="white"/>
                  </a:solidFill>
                  <a:latin typeface="+mn-lt"/>
                  <a:ea typeface="Apple LiGothic" pitchFamily="2" charset="-120"/>
                  <a:cs typeface="Heiti TC Light"/>
                </a:rPr>
                <a:t>SPECIAL</a:t>
              </a:r>
              <a:br>
                <a:rPr lang="en-US" dirty="0">
                  <a:solidFill>
                    <a:prstClr val="white"/>
                  </a:solidFill>
                  <a:latin typeface="+mn-lt"/>
                  <a:ea typeface="Apple LiGothic" pitchFamily="2" charset="-120"/>
                  <a:cs typeface="Heiti TC Light"/>
                </a:rPr>
              </a:br>
              <a:r>
                <a:rPr lang="en-US" dirty="0">
                  <a:solidFill>
                    <a:prstClr val="white"/>
                  </a:solidFill>
                  <a:latin typeface="+mn-lt"/>
                  <a:ea typeface="Apple LiGothic" pitchFamily="2" charset="-120"/>
                  <a:cs typeface="Heiti TC Light"/>
                </a:rPr>
                <a:t>TEAMS</a:t>
              </a:r>
            </a:p>
            <a:p>
              <a:pPr lvl="0">
                <a:defRPr b="0" cap="none">
                  <a:solidFill>
                    <a:srgbClr val="000000"/>
                  </a:solidFill>
                </a:defRPr>
              </a:pPr>
              <a:endParaRPr b="1" cap="all" dirty="0">
                <a:solidFill>
                  <a:srgbClr val="FFFFFF"/>
                </a:solidFill>
                <a:latin typeface="+mn-lt"/>
                <a:ea typeface="Apple LiGothic" pitchFamily="2" charset="-120"/>
                <a:cs typeface="Heiti TC Light"/>
              </a:endParaRPr>
            </a:p>
          </p:txBody>
        </p:sp>
      </p:grpSp>
      <p:pic>
        <p:nvPicPr>
          <p:cNvPr id="1960" name="image31.png" descr="C:\Users\USER\Downloads\website8.png"/>
          <p:cNvPicPr/>
          <p:nvPr/>
        </p:nvPicPr>
        <p:blipFill>
          <a:blip r:embed="rId4">
            <a:extLst/>
          </a:blip>
          <a:stretch>
            <a:fillRect/>
          </a:stretch>
        </p:blipFill>
        <p:spPr>
          <a:xfrm>
            <a:off x="54428" y="3609314"/>
            <a:ext cx="798624" cy="641362"/>
          </a:xfrm>
          <a:prstGeom prst="rect">
            <a:avLst/>
          </a:prstGeom>
          <a:ln w="12700">
            <a:miter lim="400000"/>
          </a:ln>
        </p:spPr>
      </p:pic>
      <p:pic>
        <p:nvPicPr>
          <p:cNvPr id="1961" name="image22.png"/>
          <p:cNvPicPr/>
          <p:nvPr/>
        </p:nvPicPr>
        <p:blipFill>
          <a:blip r:embed="rId5">
            <a:extLst/>
          </a:blip>
          <a:stretch>
            <a:fillRect/>
          </a:stretch>
        </p:blipFill>
        <p:spPr>
          <a:xfrm>
            <a:off x="2590800" y="819150"/>
            <a:ext cx="3148329" cy="3637753"/>
          </a:xfrm>
          <a:prstGeom prst="rect">
            <a:avLst/>
          </a:prstGeom>
          <a:ln w="12700">
            <a:miter lim="400000"/>
          </a:ln>
          <a:effectLst>
            <a:outerShdw blurRad="292100" dist="139700" dir="2700000" rotWithShape="0">
              <a:srgbClr val="333333">
                <a:alpha val="64999"/>
              </a:srgbClr>
            </a:outerShdw>
          </a:effectLst>
        </p:spPr>
      </p:pic>
      <p:pic>
        <p:nvPicPr>
          <p:cNvPr id="1962" name="image23.jpg"/>
          <p:cNvPicPr/>
          <p:nvPr/>
        </p:nvPicPr>
        <p:blipFill>
          <a:blip r:embed="rId6">
            <a:extLst/>
          </a:blip>
          <a:stretch>
            <a:fillRect/>
          </a:stretch>
        </p:blipFill>
        <p:spPr>
          <a:xfrm>
            <a:off x="5867400" y="209550"/>
            <a:ext cx="3149461" cy="3637753"/>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267683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0" name="image36.jpg"/>
          <p:cNvPicPr/>
          <p:nvPr/>
        </p:nvPicPr>
        <p:blipFill>
          <a:blip r:embed="rId2">
            <a:extLst/>
          </a:blip>
          <a:stretch>
            <a:fillRect/>
          </a:stretch>
        </p:blipFill>
        <p:spPr>
          <a:xfrm>
            <a:off x="4794751" y="971550"/>
            <a:ext cx="4178207" cy="2994599"/>
          </a:xfrm>
          <a:prstGeom prst="rect">
            <a:avLst/>
          </a:prstGeom>
          <a:ln w="12700">
            <a:miter lim="400000"/>
          </a:ln>
        </p:spPr>
      </p:pic>
      <p:sp>
        <p:nvSpPr>
          <p:cNvPr id="1971" name="Shape 1971"/>
          <p:cNvSpPr/>
          <p:nvPr/>
        </p:nvSpPr>
        <p:spPr>
          <a:xfrm>
            <a:off x="228600" y="279053"/>
            <a:ext cx="5838328" cy="6924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defTabSz="685800">
              <a:defRPr sz="2100" b="1" cap="all">
                <a:solidFill>
                  <a:srgbClr val="404040"/>
                </a:solidFill>
                <a:latin typeface="微軟正黑體"/>
                <a:ea typeface="微軟正黑體"/>
                <a:cs typeface="微軟正黑體"/>
                <a:sym typeface="微軟正黑體"/>
              </a:defRPr>
            </a:lvl1pPr>
          </a:lstStyle>
          <a:p>
            <a:pPr lvl="0">
              <a:defRPr sz="1800" b="0" cap="none">
                <a:solidFill>
                  <a:srgbClr val="000000"/>
                </a:solidFill>
              </a:defRPr>
            </a:pPr>
            <a:r>
              <a:rPr sz="2100" b="1" cap="all" dirty="0">
                <a:solidFill>
                  <a:srgbClr val="404040"/>
                </a:solidFill>
                <a:latin typeface="+mn-lt"/>
                <a:ea typeface="Apple LiGothic" pitchFamily="2" charset="-120"/>
                <a:cs typeface="Calibri"/>
              </a:rPr>
              <a:t>如何利用競賽</a:t>
            </a:r>
            <a:r>
              <a:rPr sz="2100" b="1" cap="all" dirty="0" smtClean="0">
                <a:solidFill>
                  <a:srgbClr val="404040"/>
                </a:solidFill>
                <a:latin typeface="+mn-lt"/>
                <a:ea typeface="Apple LiGothic" pitchFamily="2" charset="-120"/>
                <a:cs typeface="Calibri"/>
              </a:rPr>
              <a:t>升級</a:t>
            </a:r>
            <a:r>
              <a:rPr lang="zh-TW" altLang="en-US" dirty="0" smtClean="0">
                <a:latin typeface="+mn-lt"/>
                <a:ea typeface="Apple LiGothic" pitchFamily="2" charset="-120"/>
                <a:cs typeface="Calibri"/>
              </a:rPr>
              <a:t>你</a:t>
            </a:r>
            <a:r>
              <a:rPr sz="2100" b="1" cap="all" dirty="0" smtClean="0">
                <a:solidFill>
                  <a:srgbClr val="404040"/>
                </a:solidFill>
                <a:latin typeface="+mn-lt"/>
                <a:ea typeface="Apple LiGothic" pitchFamily="2" charset="-120"/>
                <a:cs typeface="Calibri"/>
              </a:rPr>
              <a:t>的</a:t>
            </a:r>
            <a:r>
              <a:rPr sz="2100" b="1" cap="all" dirty="0">
                <a:solidFill>
                  <a:srgbClr val="404040"/>
                </a:solidFill>
                <a:latin typeface="+mn-lt"/>
                <a:ea typeface="Apple LiGothic" pitchFamily="2" charset="-120"/>
                <a:cs typeface="Calibri"/>
              </a:rPr>
              <a:t>事業</a:t>
            </a:r>
            <a:r>
              <a:rPr sz="2100" b="1" cap="all" dirty="0" smtClean="0">
                <a:solidFill>
                  <a:srgbClr val="404040"/>
                </a:solidFill>
                <a:latin typeface="+mn-lt"/>
                <a:ea typeface="Apple LiGothic" pitchFamily="2" charset="-120"/>
                <a:cs typeface="Calibri"/>
              </a:rPr>
              <a:t>？</a:t>
            </a:r>
            <a:endParaRPr lang="en-US" sz="2100" b="1" cap="all" dirty="0" smtClean="0">
              <a:solidFill>
                <a:srgbClr val="404040"/>
              </a:solidFill>
              <a:latin typeface="+mn-lt"/>
              <a:ea typeface="Apple LiGothic" pitchFamily="2" charset="-120"/>
              <a:cs typeface="Calibri"/>
            </a:endParaRPr>
          </a:p>
          <a:p>
            <a:pPr lvl="0">
              <a:defRPr sz="1800" b="0" cap="none">
                <a:solidFill>
                  <a:srgbClr val="000000"/>
                </a:solidFill>
              </a:defRPr>
            </a:pPr>
            <a:r>
              <a:rPr lang="en-US" altLang="zh-TW" dirty="0" smtClean="0">
                <a:latin typeface="+mn-lt"/>
                <a:ea typeface="Apple LiGothic" pitchFamily="2" charset="-120"/>
                <a:cs typeface="Calibri"/>
              </a:rPr>
              <a:t>Leverage the Contest to develop your business</a:t>
            </a:r>
            <a:endParaRPr sz="2100" b="1" cap="all" dirty="0">
              <a:solidFill>
                <a:srgbClr val="404040"/>
              </a:solidFill>
              <a:latin typeface="+mn-lt"/>
              <a:ea typeface="Apple LiGothic" pitchFamily="2" charset="-120"/>
              <a:cs typeface="Calibri"/>
            </a:endParaRPr>
          </a:p>
        </p:txBody>
      </p:sp>
      <p:sp>
        <p:nvSpPr>
          <p:cNvPr id="1972" name="Shape 1972"/>
          <p:cNvSpPr/>
          <p:nvPr/>
        </p:nvSpPr>
        <p:spPr>
          <a:xfrm>
            <a:off x="333870" y="1347052"/>
            <a:ext cx="4588549" cy="261610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defTabSz="685800">
              <a:spcBef>
                <a:spcPts val="400"/>
              </a:spcBef>
            </a:pPr>
            <a:r>
              <a:rPr sz="1600" b="1" dirty="0">
                <a:solidFill>
                  <a:srgbClr val="0070C0"/>
                </a:solidFill>
                <a:ea typeface="Apple LiGothic" pitchFamily="2" charset="-120"/>
                <a:cs typeface="Calibri"/>
              </a:rPr>
              <a:t>#WEBVOLUME </a:t>
            </a:r>
            <a:r>
              <a:rPr sz="1600" b="1" dirty="0" smtClean="0">
                <a:solidFill>
                  <a:srgbClr val="0070C0"/>
                </a:solidFill>
                <a:ea typeface="Apple LiGothic" pitchFamily="2" charset="-120"/>
                <a:cs typeface="Calibri"/>
              </a:rPr>
              <a:t>CONTEST</a:t>
            </a:r>
            <a:r>
              <a:rPr lang="en-US" sz="1600" b="1" dirty="0" smtClean="0">
                <a:solidFill>
                  <a:srgbClr val="0070C0"/>
                </a:solidFill>
                <a:ea typeface="Apple LiGothic" pitchFamily="2" charset="-120"/>
                <a:cs typeface="Calibri"/>
              </a:rPr>
              <a:t> 4.0</a:t>
            </a:r>
            <a:r>
              <a:rPr sz="1600" b="1" dirty="0" smtClean="0">
                <a:solidFill>
                  <a:srgbClr val="0070C0"/>
                </a:solidFill>
                <a:ea typeface="Apple LiGothic" pitchFamily="2" charset="-120"/>
                <a:cs typeface="Calibri"/>
              </a:rPr>
              <a:t> </a:t>
            </a:r>
            <a:endParaRPr sz="1600" b="1" dirty="0">
              <a:solidFill>
                <a:srgbClr val="0070C0"/>
              </a:solidFill>
              <a:ea typeface="Apple LiGothic" pitchFamily="2" charset="-120"/>
              <a:cs typeface="Calibri"/>
            </a:endParaRPr>
          </a:p>
          <a:p>
            <a:pPr lvl="0" algn="ctr" defTabSz="685800">
              <a:spcBef>
                <a:spcPts val="400"/>
              </a:spcBef>
            </a:pPr>
            <a:r>
              <a:rPr sz="1600" b="1" dirty="0">
                <a:solidFill>
                  <a:srgbClr val="0070C0"/>
                </a:solidFill>
                <a:ea typeface="Apple LiGothic" pitchFamily="2" charset="-120"/>
                <a:cs typeface="Calibri"/>
                <a:sym typeface="微軟正黑體"/>
              </a:rPr>
              <a:t>網路中心積分競賽 </a:t>
            </a:r>
            <a:r>
              <a:rPr lang="en-US" sz="1600" b="1" dirty="0" smtClean="0">
                <a:solidFill>
                  <a:srgbClr val="0070C0"/>
                </a:solidFill>
                <a:ea typeface="Apple LiGothic" pitchFamily="2" charset="-120"/>
                <a:cs typeface="Calibri"/>
              </a:rPr>
              <a:t>4</a:t>
            </a:r>
            <a:r>
              <a:rPr sz="1600" b="1" dirty="0" smtClean="0">
                <a:solidFill>
                  <a:srgbClr val="0070C0"/>
                </a:solidFill>
                <a:ea typeface="Apple LiGothic" pitchFamily="2" charset="-120"/>
                <a:cs typeface="Calibri"/>
              </a:rPr>
              <a:t>.0 </a:t>
            </a:r>
            <a:r>
              <a:rPr sz="1600" b="1" dirty="0">
                <a:solidFill>
                  <a:srgbClr val="0070C0"/>
                </a:solidFill>
                <a:ea typeface="Apple LiGothic" pitchFamily="2" charset="-120"/>
                <a:cs typeface="Calibri"/>
              </a:rPr>
              <a:t/>
            </a:r>
            <a:br>
              <a:rPr sz="1600" b="1" dirty="0">
                <a:solidFill>
                  <a:srgbClr val="0070C0"/>
                </a:solidFill>
                <a:ea typeface="Apple LiGothic" pitchFamily="2" charset="-120"/>
                <a:cs typeface="Calibri"/>
              </a:rPr>
            </a:br>
            <a:r>
              <a:rPr sz="1600" b="1" dirty="0" smtClean="0">
                <a:solidFill>
                  <a:srgbClr val="0070C0"/>
                </a:solidFill>
                <a:ea typeface="Apple LiGothic" pitchFamily="2" charset="-120"/>
                <a:cs typeface="Calibri"/>
                <a:sym typeface="微軟正黑體"/>
              </a:rPr>
              <a:t>將幫助</a:t>
            </a:r>
            <a:r>
              <a:rPr lang="zh-TW" altLang="en-US" sz="1600" b="1" dirty="0" smtClean="0">
                <a:solidFill>
                  <a:srgbClr val="0070C0"/>
                </a:solidFill>
                <a:ea typeface="Apple LiGothic" pitchFamily="2" charset="-120"/>
                <a:cs typeface="Calibri"/>
                <a:sym typeface="微軟正黑體"/>
              </a:rPr>
              <a:t>你</a:t>
            </a:r>
            <a:r>
              <a:rPr lang="en-US" altLang="zh-TW" sz="1600" b="1" dirty="0" smtClean="0">
                <a:solidFill>
                  <a:srgbClr val="0070C0"/>
                </a:solidFill>
                <a:ea typeface="Apple LiGothic" pitchFamily="2" charset="-120"/>
                <a:cs typeface="Calibri"/>
                <a:sym typeface="微軟正黑體"/>
              </a:rPr>
              <a:t>helps you</a:t>
            </a:r>
            <a:r>
              <a:rPr sz="1600" b="1" dirty="0" smtClean="0">
                <a:solidFill>
                  <a:srgbClr val="0070C0"/>
                </a:solidFill>
                <a:ea typeface="Apple LiGothic" pitchFamily="2" charset="-120"/>
                <a:cs typeface="Calibri"/>
              </a:rPr>
              <a:t>:</a:t>
            </a:r>
            <a:r>
              <a:rPr sz="1600" b="1" dirty="0">
                <a:solidFill>
                  <a:srgbClr val="0070C0"/>
                </a:solidFill>
                <a:ea typeface="Apple LiGothic" pitchFamily="2" charset="-120"/>
                <a:cs typeface="Calibri"/>
              </a:rPr>
              <a:t/>
            </a:r>
            <a:br>
              <a:rPr sz="1600" b="1" dirty="0">
                <a:solidFill>
                  <a:srgbClr val="0070C0"/>
                </a:solidFill>
                <a:ea typeface="Apple LiGothic" pitchFamily="2" charset="-120"/>
                <a:cs typeface="Calibri"/>
              </a:rPr>
            </a:br>
            <a:endParaRPr sz="1600" b="1" dirty="0">
              <a:solidFill>
                <a:srgbClr val="0070C0"/>
              </a:solidFill>
              <a:ea typeface="Apple LiGothic" pitchFamily="2" charset="-120"/>
              <a:cs typeface="Calibri"/>
            </a:endParaRPr>
          </a:p>
          <a:p>
            <a:pPr marL="404812" lvl="1" indent="-190500" defTabSz="685800">
              <a:spcBef>
                <a:spcPts val="400"/>
              </a:spcBef>
              <a:buClr>
                <a:srgbClr val="0070C0"/>
              </a:buClr>
              <a:buSzPct val="100000"/>
              <a:buFont typeface="Wingdings"/>
              <a:buChar char="✓"/>
            </a:pPr>
            <a:r>
              <a:rPr sz="1600" b="1" dirty="0">
                <a:solidFill>
                  <a:srgbClr val="0070C0"/>
                </a:solidFill>
                <a:ea typeface="Apple LiGothic" pitchFamily="2" charset="-120"/>
                <a:cs typeface="Calibri"/>
                <a:sym typeface="微軟正黑體"/>
              </a:rPr>
              <a:t>銷售更多</a:t>
            </a:r>
            <a:r>
              <a:rPr sz="1600" b="1" dirty="0" smtClean="0">
                <a:solidFill>
                  <a:srgbClr val="0070C0"/>
                </a:solidFill>
                <a:ea typeface="Apple LiGothic" pitchFamily="2" charset="-120"/>
                <a:cs typeface="Calibri"/>
                <a:sym typeface="微軟正黑體"/>
              </a:rPr>
              <a:t>網站</a:t>
            </a:r>
            <a:r>
              <a:rPr lang="en-US" sz="1600" b="1" dirty="0" smtClean="0">
                <a:solidFill>
                  <a:srgbClr val="0070C0"/>
                </a:solidFill>
                <a:ea typeface="Apple LiGothic" pitchFamily="2" charset="-120"/>
                <a:cs typeface="Calibri"/>
                <a:sym typeface="微軟正黑體"/>
              </a:rPr>
              <a:t>sell more websites</a:t>
            </a:r>
            <a:endParaRPr sz="1600" b="1" dirty="0">
              <a:solidFill>
                <a:srgbClr val="0070C0"/>
              </a:solidFill>
              <a:ea typeface="Apple LiGothic" pitchFamily="2" charset="-120"/>
              <a:cs typeface="Calibri"/>
            </a:endParaRPr>
          </a:p>
          <a:p>
            <a:pPr marL="404812" lvl="1" indent="-190500" defTabSz="685800">
              <a:spcBef>
                <a:spcPts val="400"/>
              </a:spcBef>
              <a:buClr>
                <a:srgbClr val="0070C0"/>
              </a:buClr>
              <a:buSzPct val="100000"/>
              <a:buFont typeface="Wingdings"/>
              <a:buChar char="✓"/>
            </a:pPr>
            <a:r>
              <a:rPr sz="1600" b="1" dirty="0">
                <a:solidFill>
                  <a:srgbClr val="0070C0"/>
                </a:solidFill>
                <a:ea typeface="Apple LiGothic" pitchFamily="2" charset="-120"/>
                <a:cs typeface="Calibri"/>
                <a:sym typeface="微軟正黑體"/>
              </a:rPr>
              <a:t>推薦更多超連鎖店</a:t>
            </a:r>
            <a:r>
              <a:rPr sz="1600" b="1" dirty="0" smtClean="0">
                <a:solidFill>
                  <a:srgbClr val="0070C0"/>
                </a:solidFill>
                <a:ea typeface="Apple LiGothic" pitchFamily="2" charset="-120"/>
                <a:cs typeface="Calibri"/>
                <a:sym typeface="微軟正黑體"/>
              </a:rPr>
              <a:t>主</a:t>
            </a:r>
            <a:r>
              <a:rPr lang="en-US" sz="1600" b="1" dirty="0" smtClean="0">
                <a:solidFill>
                  <a:srgbClr val="0070C0"/>
                </a:solidFill>
                <a:ea typeface="Apple LiGothic" pitchFamily="2" charset="-120"/>
                <a:cs typeface="Calibri"/>
                <a:sym typeface="微軟正黑體"/>
              </a:rPr>
              <a:t> recruit more UFOs</a:t>
            </a:r>
            <a:endParaRPr sz="1600" b="1" dirty="0">
              <a:solidFill>
                <a:srgbClr val="0070C0"/>
              </a:solidFill>
              <a:ea typeface="Apple LiGothic" pitchFamily="2" charset="-120"/>
              <a:cs typeface="Calibri"/>
            </a:endParaRPr>
          </a:p>
          <a:p>
            <a:pPr marL="404812" lvl="1" indent="-190500" defTabSz="685800">
              <a:spcBef>
                <a:spcPts val="400"/>
              </a:spcBef>
              <a:buClr>
                <a:srgbClr val="0070C0"/>
              </a:buClr>
              <a:buSzPct val="100000"/>
              <a:buFont typeface="Wingdings"/>
              <a:buChar char="✓"/>
            </a:pPr>
            <a:r>
              <a:rPr sz="1600" b="1" dirty="0">
                <a:solidFill>
                  <a:srgbClr val="0070C0"/>
                </a:solidFill>
                <a:ea typeface="Apple LiGothic" pitchFamily="2" charset="-120"/>
                <a:cs typeface="Calibri"/>
                <a:sym typeface="微軟正黑體"/>
              </a:rPr>
              <a:t>帶領更多夥伴參加</a:t>
            </a:r>
            <a:r>
              <a:rPr sz="1600" b="1" dirty="0" smtClean="0">
                <a:solidFill>
                  <a:srgbClr val="0070C0"/>
                </a:solidFill>
                <a:ea typeface="Apple LiGothic" pitchFamily="2" charset="-120"/>
                <a:cs typeface="Calibri"/>
              </a:rPr>
              <a:t>201</a:t>
            </a:r>
            <a:r>
              <a:rPr lang="en-US" sz="1600" b="1" dirty="0" smtClean="0">
                <a:solidFill>
                  <a:srgbClr val="0070C0"/>
                </a:solidFill>
                <a:ea typeface="Apple LiGothic" pitchFamily="2" charset="-120"/>
                <a:cs typeface="Calibri"/>
              </a:rPr>
              <a:t>6</a:t>
            </a:r>
            <a:r>
              <a:rPr sz="1600" b="1" dirty="0" smtClean="0">
                <a:solidFill>
                  <a:srgbClr val="0070C0"/>
                </a:solidFill>
                <a:ea typeface="Apple LiGothic" pitchFamily="2" charset="-120"/>
                <a:cs typeface="Calibri"/>
                <a:sym typeface="微軟正黑體"/>
              </a:rPr>
              <a:t>年</a:t>
            </a:r>
            <a:r>
              <a:rPr sz="1600" b="1" dirty="0">
                <a:solidFill>
                  <a:srgbClr val="0070C0"/>
                </a:solidFill>
                <a:ea typeface="Apple LiGothic" pitchFamily="2" charset="-120"/>
                <a:cs typeface="Calibri"/>
                <a:sym typeface="微軟正黑體"/>
              </a:rPr>
              <a:t>美安國際年</a:t>
            </a:r>
            <a:r>
              <a:rPr sz="1600" b="1" dirty="0" smtClean="0">
                <a:solidFill>
                  <a:srgbClr val="0070C0"/>
                </a:solidFill>
                <a:ea typeface="Apple LiGothic" pitchFamily="2" charset="-120"/>
                <a:cs typeface="Calibri"/>
                <a:sym typeface="微軟正黑體"/>
              </a:rPr>
              <a:t>會</a:t>
            </a:r>
            <a:endParaRPr lang="en-US" sz="1600" b="1" dirty="0" smtClean="0">
              <a:solidFill>
                <a:srgbClr val="0070C0"/>
              </a:solidFill>
              <a:ea typeface="Apple LiGothic" pitchFamily="2" charset="-120"/>
              <a:cs typeface="Calibri"/>
              <a:sym typeface="微軟正黑體"/>
            </a:endParaRPr>
          </a:p>
          <a:p>
            <a:pPr marL="214312" lvl="1" defTabSz="685800">
              <a:spcBef>
                <a:spcPts val="400"/>
              </a:spcBef>
              <a:buClr>
                <a:srgbClr val="0070C0"/>
              </a:buClr>
              <a:buSzPct val="100000"/>
            </a:pPr>
            <a:r>
              <a:rPr lang="en-US" sz="1600" b="1" dirty="0" smtClean="0">
                <a:solidFill>
                  <a:srgbClr val="0070C0"/>
                </a:solidFill>
                <a:ea typeface="Apple LiGothic" pitchFamily="2" charset="-120"/>
                <a:cs typeface="Calibri"/>
                <a:sym typeface="微軟正黑體"/>
              </a:rPr>
              <a:t>Attend the MAIC201</a:t>
            </a:r>
            <a:r>
              <a:rPr lang="en-US" altLang="zh-TW" sz="1600" b="1" dirty="0" smtClean="0">
                <a:solidFill>
                  <a:srgbClr val="0070C0"/>
                </a:solidFill>
                <a:ea typeface="Apple LiGothic" pitchFamily="2" charset="-120"/>
                <a:cs typeface="Calibri"/>
                <a:sym typeface="微軟正黑體"/>
              </a:rPr>
              <a:t>6</a:t>
            </a:r>
            <a:r>
              <a:rPr lang="en-US" sz="1600" b="1" dirty="0" smtClean="0">
                <a:solidFill>
                  <a:srgbClr val="0070C0"/>
                </a:solidFill>
                <a:ea typeface="Apple LiGothic" pitchFamily="2" charset="-120"/>
                <a:cs typeface="Calibri"/>
                <a:sym typeface="微軟正黑體"/>
              </a:rPr>
              <a:t> with more partners</a:t>
            </a:r>
            <a:endParaRPr sz="1600" b="1" dirty="0">
              <a:solidFill>
                <a:srgbClr val="0070C0"/>
              </a:solidFill>
              <a:ea typeface="Apple LiGothic" pitchFamily="2" charset="-120"/>
              <a:cs typeface="Calibri"/>
            </a:endParaRPr>
          </a:p>
          <a:p>
            <a:pPr marL="404812" lvl="1" indent="-190500" defTabSz="685800">
              <a:spcBef>
                <a:spcPts val="400"/>
              </a:spcBef>
              <a:buClr>
                <a:srgbClr val="0070C0"/>
              </a:buClr>
              <a:buSzPct val="100000"/>
              <a:buFont typeface="Wingdings"/>
              <a:buChar char="✓"/>
            </a:pPr>
            <a:r>
              <a:rPr sz="1600" b="1" dirty="0">
                <a:solidFill>
                  <a:srgbClr val="0070C0"/>
                </a:solidFill>
                <a:ea typeface="Apple LiGothic" pitchFamily="2" charset="-120"/>
                <a:cs typeface="Calibri"/>
                <a:sym typeface="微軟正黑體"/>
              </a:rPr>
              <a:t>銷售更多新產品</a:t>
            </a:r>
            <a:r>
              <a:rPr sz="1600" b="1" dirty="0" smtClean="0">
                <a:solidFill>
                  <a:srgbClr val="0070C0"/>
                </a:solidFill>
                <a:ea typeface="Apple LiGothic" pitchFamily="2" charset="-120"/>
                <a:cs typeface="Calibri"/>
              </a:rPr>
              <a:t>!</a:t>
            </a:r>
            <a:r>
              <a:rPr lang="en-US" sz="1600" b="1" dirty="0" smtClean="0">
                <a:solidFill>
                  <a:srgbClr val="0070C0"/>
                </a:solidFill>
                <a:ea typeface="Apple LiGothic" pitchFamily="2" charset="-120"/>
                <a:cs typeface="Calibri"/>
              </a:rPr>
              <a:t> sell more</a:t>
            </a:r>
            <a:r>
              <a:rPr lang="zh-TW" altLang="en-US" sz="1600" b="1" dirty="0" smtClean="0">
                <a:solidFill>
                  <a:srgbClr val="0070C0"/>
                </a:solidFill>
                <a:ea typeface="Apple LiGothic" pitchFamily="2" charset="-120"/>
                <a:cs typeface="Calibri"/>
              </a:rPr>
              <a:t> </a:t>
            </a:r>
            <a:r>
              <a:rPr lang="en-US" sz="1600" b="1" dirty="0" smtClean="0">
                <a:solidFill>
                  <a:srgbClr val="0070C0"/>
                </a:solidFill>
                <a:ea typeface="Apple LiGothic" pitchFamily="2" charset="-120"/>
                <a:cs typeface="Calibri"/>
              </a:rPr>
              <a:t>new </a:t>
            </a:r>
            <a:r>
              <a:rPr lang="en-US" sz="1600" b="1" dirty="0">
                <a:solidFill>
                  <a:srgbClr val="0070C0"/>
                </a:solidFill>
                <a:ea typeface="Apple LiGothic" pitchFamily="2" charset="-120"/>
                <a:cs typeface="Calibri"/>
              </a:rPr>
              <a:t>products!</a:t>
            </a:r>
            <a:endParaRPr sz="1600" b="1" dirty="0">
              <a:solidFill>
                <a:srgbClr val="0070C0"/>
              </a:solidFill>
              <a:ea typeface="Apple LiGothic" pitchFamily="2" charset="-120"/>
              <a:cs typeface="Calibri"/>
            </a:endParaRPr>
          </a:p>
        </p:txBody>
      </p:sp>
      <p:sp>
        <p:nvSpPr>
          <p:cNvPr id="1973" name="Shape 1973"/>
          <p:cNvSpPr/>
          <p:nvPr/>
        </p:nvSpPr>
        <p:spPr>
          <a:xfrm>
            <a:off x="208460" y="4328391"/>
            <a:ext cx="4839369"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u="sng"/>
            </a:lvl1pPr>
          </a:lstStyle>
          <a:p>
            <a:pPr lvl="0">
              <a:defRPr u="none"/>
            </a:pPr>
            <a:r>
              <a:rPr u="sng">
                <a:ea typeface="Apple LiGothic" pitchFamily="2" charset="-120"/>
                <a:cs typeface="Calibri"/>
              </a:rPr>
              <a:t>WEBVOLUMECONTEST.COM </a:t>
            </a:r>
          </a:p>
        </p:txBody>
      </p:sp>
    </p:spTree>
    <p:extLst>
      <p:ext uri="{BB962C8B-B14F-4D97-AF65-F5344CB8AC3E}">
        <p14:creationId xmlns:p14="http://schemas.microsoft.com/office/powerpoint/2010/main" val="1556116695"/>
      </p:ext>
    </p:extLst>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0" name="image3.png"/>
          <p:cNvPicPr/>
          <p:nvPr/>
        </p:nvPicPr>
        <p:blipFill>
          <a:blip r:embed="rId2">
            <a:extLst/>
          </a:blip>
          <a:srcRect t="32205" r="62586"/>
          <a:stretch>
            <a:fillRect/>
          </a:stretch>
        </p:blipFill>
        <p:spPr>
          <a:xfrm>
            <a:off x="-1529731" y="-17379"/>
            <a:ext cx="3850268" cy="3514225"/>
          </a:xfrm>
          <a:prstGeom prst="rect">
            <a:avLst/>
          </a:prstGeom>
          <a:ln w="12700">
            <a:miter lim="400000"/>
          </a:ln>
        </p:spPr>
      </p:pic>
      <p:pic>
        <p:nvPicPr>
          <p:cNvPr id="1751" name="image3.png"/>
          <p:cNvPicPr/>
          <p:nvPr/>
        </p:nvPicPr>
        <p:blipFill>
          <a:blip r:embed="rId2">
            <a:extLst/>
          </a:blip>
          <a:srcRect l="17727"/>
          <a:stretch>
            <a:fillRect/>
          </a:stretch>
        </p:blipFill>
        <p:spPr>
          <a:xfrm>
            <a:off x="2320535" y="-17380"/>
            <a:ext cx="8329541" cy="5183606"/>
          </a:xfrm>
          <a:prstGeom prst="rect">
            <a:avLst/>
          </a:prstGeom>
          <a:ln w="12700">
            <a:miter lim="400000"/>
          </a:ln>
        </p:spPr>
      </p:pic>
      <p:sp>
        <p:nvSpPr>
          <p:cNvPr id="1752" name="Shape 1752"/>
          <p:cNvSpPr/>
          <p:nvPr/>
        </p:nvSpPr>
        <p:spPr>
          <a:xfrm>
            <a:off x="-1524001" y="2747211"/>
            <a:ext cx="12192001" cy="2586121"/>
          </a:xfrm>
          <a:prstGeom prst="rect">
            <a:avLst/>
          </a:prstGeom>
          <a:solidFill>
            <a:srgbClr val="31859C">
              <a:alpha val="88000"/>
            </a:srgbClr>
          </a:solidFill>
          <a:ln w="12700">
            <a:miter lim="400000"/>
          </a:ln>
        </p:spPr>
        <p:txBody>
          <a:bodyPr lIns="0" tIns="0" rIns="0" bIns="0" anchor="ctr"/>
          <a:lstStyle/>
          <a:p>
            <a:pPr lvl="0" algn="ctr" defTabSz="914378">
              <a:defRPr>
                <a:solidFill>
                  <a:srgbClr val="FFFFFF"/>
                </a:solidFill>
              </a:defRPr>
            </a:pPr>
            <a:endParaRPr>
              <a:latin typeface="Calibri"/>
              <a:ea typeface="Heiti TC Light"/>
              <a:cs typeface="Calibri"/>
            </a:endParaRPr>
          </a:p>
        </p:txBody>
      </p:sp>
      <p:sp>
        <p:nvSpPr>
          <p:cNvPr id="1753" name="Shape 1753"/>
          <p:cNvSpPr/>
          <p:nvPr/>
        </p:nvSpPr>
        <p:spPr>
          <a:xfrm>
            <a:off x="-1524001" y="2914318"/>
            <a:ext cx="12192001" cy="2251909"/>
          </a:xfrm>
          <a:prstGeom prst="rect">
            <a:avLst/>
          </a:prstGeom>
          <a:solidFill>
            <a:srgbClr val="000000">
              <a:alpha val="77000"/>
            </a:srgbClr>
          </a:solidFill>
          <a:ln w="12700">
            <a:miter lim="400000"/>
          </a:ln>
        </p:spPr>
        <p:txBody>
          <a:bodyPr lIns="0" tIns="0" rIns="0" bIns="0" anchor="ctr"/>
          <a:lstStyle/>
          <a:p>
            <a:pPr lvl="0" algn="ctr" defTabSz="914378">
              <a:defRPr>
                <a:solidFill>
                  <a:srgbClr val="FFFFFF"/>
                </a:solidFill>
              </a:defRPr>
            </a:pPr>
            <a:endParaRPr>
              <a:latin typeface="Calibri"/>
              <a:ea typeface="Heiti TC Light"/>
              <a:cs typeface="Calibri"/>
            </a:endParaRPr>
          </a:p>
        </p:txBody>
      </p:sp>
      <p:sp>
        <p:nvSpPr>
          <p:cNvPr id="1754" name="Shape 1754"/>
          <p:cNvSpPr/>
          <p:nvPr/>
        </p:nvSpPr>
        <p:spPr>
          <a:xfrm>
            <a:off x="-2895600" y="3215628"/>
            <a:ext cx="11675088"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a:r>
              <a:rPr lang="zh-TW" altLang="en-US" sz="3600" dirty="0">
                <a:solidFill>
                  <a:srgbClr val="FFFFFF"/>
                </a:solidFill>
                <a:latin typeface="微軟正黑體"/>
                <a:ea typeface="Apple LiGothic" pitchFamily="2" charset="-120"/>
                <a:cs typeface="微軟正黑體"/>
                <a:sym typeface="微軟正黑體"/>
              </a:rPr>
              <a:t>新產品   新願景 </a:t>
            </a:r>
            <a:br>
              <a:rPr lang="zh-TW" altLang="en-US" sz="3600" dirty="0">
                <a:solidFill>
                  <a:srgbClr val="FFFFFF"/>
                </a:solidFill>
                <a:latin typeface="微軟正黑體"/>
                <a:ea typeface="Apple LiGothic" pitchFamily="2" charset="-120"/>
                <a:cs typeface="微軟正黑體"/>
                <a:sym typeface="微軟正黑體"/>
              </a:rPr>
            </a:br>
            <a:r>
              <a:rPr lang="zh-TW" altLang="en-US" sz="3600" dirty="0">
                <a:solidFill>
                  <a:srgbClr val="FFFFFF"/>
                </a:solidFill>
                <a:latin typeface="微軟正黑體"/>
                <a:ea typeface="Apple LiGothic" pitchFamily="2" charset="-120"/>
                <a:cs typeface="微軟正黑體"/>
                <a:sym typeface="微軟正黑體"/>
              </a:rPr>
              <a:t>新商</a:t>
            </a:r>
            <a:r>
              <a:rPr lang="zh-TW" altLang="en-US" sz="3600" dirty="0" smtClean="0">
                <a:solidFill>
                  <a:srgbClr val="FFFFFF"/>
                </a:solidFill>
                <a:latin typeface="微軟正黑體"/>
                <a:ea typeface="Apple LiGothic" pitchFamily="2" charset="-120"/>
                <a:cs typeface="微軟正黑體"/>
                <a:sym typeface="微軟正黑體"/>
              </a:rPr>
              <a:t>機</a:t>
            </a:r>
            <a:endParaRPr lang="zh-TW" altLang="en-US" sz="3600" dirty="0">
              <a:solidFill>
                <a:srgbClr val="FFFFFF"/>
              </a:solidFill>
              <a:latin typeface="微軟正黑體"/>
              <a:ea typeface="Apple LiGothic" pitchFamily="2" charset="-120"/>
              <a:cs typeface="微軟正黑體"/>
              <a:sym typeface="微軟正黑體"/>
            </a:endParaRPr>
          </a:p>
        </p:txBody>
      </p:sp>
      <p:pic>
        <p:nvPicPr>
          <p:cNvPr id="1755" name="image4.png"/>
          <p:cNvPicPr/>
          <p:nvPr/>
        </p:nvPicPr>
        <p:blipFill>
          <a:blip r:embed="rId3">
            <a:extLst/>
          </a:blip>
          <a:stretch>
            <a:fillRect/>
          </a:stretch>
        </p:blipFill>
        <p:spPr>
          <a:xfrm>
            <a:off x="2605730" y="4375849"/>
            <a:ext cx="3684073" cy="897403"/>
          </a:xfrm>
          <a:prstGeom prst="rect">
            <a:avLst/>
          </a:prstGeom>
          <a:ln w="12700">
            <a:miter lim="400000"/>
          </a:ln>
        </p:spPr>
      </p:pic>
      <p:sp>
        <p:nvSpPr>
          <p:cNvPr id="8" name="Shape 1762"/>
          <p:cNvSpPr/>
          <p:nvPr/>
        </p:nvSpPr>
        <p:spPr>
          <a:xfrm>
            <a:off x="2590800" y="3294043"/>
            <a:ext cx="8756316" cy="95410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a:r>
              <a:rPr sz="2800" dirty="0">
                <a:solidFill>
                  <a:srgbClr val="FFFFFF"/>
                </a:solidFill>
                <a:latin typeface="Calibri"/>
                <a:ea typeface="Heiti TC Light"/>
                <a:cs typeface="Calibri"/>
                <a:sym typeface="微軟正黑體"/>
              </a:rPr>
              <a:t>   New Product New Vision </a:t>
            </a:r>
          </a:p>
          <a:p>
            <a:pPr lvl="0" algn="ctr"/>
            <a:r>
              <a:rPr sz="2800" dirty="0">
                <a:solidFill>
                  <a:srgbClr val="FFFFFF"/>
                </a:solidFill>
                <a:latin typeface="Calibri"/>
                <a:ea typeface="Heiti TC Light"/>
                <a:cs typeface="Calibri"/>
                <a:sym typeface="微軟正黑體"/>
              </a:rPr>
              <a:t>New Opportunity</a:t>
            </a:r>
          </a:p>
        </p:txBody>
      </p:sp>
    </p:spTree>
    <p:extLst>
      <p:ext uri="{BB962C8B-B14F-4D97-AF65-F5344CB8AC3E}">
        <p14:creationId xmlns:p14="http://schemas.microsoft.com/office/powerpoint/2010/main" val="104120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 name="Shape 1975"/>
          <p:cNvSpPr/>
          <p:nvPr/>
        </p:nvSpPr>
        <p:spPr>
          <a:xfrm>
            <a:off x="410782" y="4823996"/>
            <a:ext cx="8328529" cy="3385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342892">
              <a:defRPr sz="1600" u="sng"/>
            </a:lvl1pPr>
          </a:lstStyle>
          <a:p>
            <a:pPr lvl="0">
              <a:defRPr sz="1800" u="none"/>
            </a:pPr>
            <a:r>
              <a:rPr sz="1600" u="sng" dirty="0">
                <a:latin typeface="+mn-ea"/>
              </a:rPr>
              <a:t>WEBVOLUMECONTEST.COM </a:t>
            </a:r>
          </a:p>
        </p:txBody>
      </p:sp>
      <p:sp>
        <p:nvSpPr>
          <p:cNvPr id="1976" name="Shape 1976"/>
          <p:cNvSpPr/>
          <p:nvPr/>
        </p:nvSpPr>
        <p:spPr>
          <a:xfrm>
            <a:off x="2326104" y="272147"/>
            <a:ext cx="4526547"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defTabSz="514350"/>
            <a:r>
              <a:rPr sz="3200" b="1" cap="all" dirty="0">
                <a:solidFill>
                  <a:srgbClr val="404040"/>
                </a:solidFill>
                <a:latin typeface="+mn-ea"/>
                <a:cs typeface="微軟正黑體"/>
                <a:sym typeface="微軟正黑體"/>
              </a:rPr>
              <a:t>超值獎項</a:t>
            </a:r>
            <a:r>
              <a:rPr sz="3200" b="1" cap="all" dirty="0" smtClean="0">
                <a:solidFill>
                  <a:srgbClr val="404040"/>
                </a:solidFill>
                <a:latin typeface="+mn-ea"/>
                <a:cs typeface="微軟正黑體"/>
                <a:sym typeface="微軟正黑體"/>
              </a:rPr>
              <a:t>!</a:t>
            </a:r>
            <a:r>
              <a:rPr lang="en-US" sz="3200" b="1" cap="all" dirty="0" smtClean="0">
                <a:solidFill>
                  <a:srgbClr val="404040"/>
                </a:solidFill>
                <a:latin typeface="+mn-ea"/>
                <a:cs typeface="微軟正黑體"/>
                <a:sym typeface="微軟正黑體"/>
              </a:rPr>
              <a:t>Prizes</a:t>
            </a:r>
            <a:endParaRPr sz="3200" b="1" cap="all" dirty="0">
              <a:solidFill>
                <a:srgbClr val="404040"/>
              </a:solidFill>
              <a:latin typeface="+mn-ea"/>
              <a:cs typeface="微軟正黑體"/>
              <a:sym typeface="微軟正黑體"/>
            </a:endParaRPr>
          </a:p>
        </p:txBody>
      </p:sp>
      <p:sp>
        <p:nvSpPr>
          <p:cNvPr id="1981" name="Shape 1981"/>
          <p:cNvSpPr/>
          <p:nvPr/>
        </p:nvSpPr>
        <p:spPr>
          <a:xfrm flipH="1">
            <a:off x="2286000" y="1320355"/>
            <a:ext cx="1" cy="2792832"/>
          </a:xfrm>
          <a:prstGeom prst="line">
            <a:avLst/>
          </a:prstGeom>
          <a:ln>
            <a:solidFill>
              <a:srgbClr val="46AAC4"/>
            </a:solidFill>
          </a:ln>
        </p:spPr>
        <p:txBody>
          <a:bodyPr lIns="0" tIns="0" rIns="0" bIns="0"/>
          <a:lstStyle/>
          <a:p>
            <a:pPr lvl="0">
              <a:defRPr sz="1200">
                <a:latin typeface="+mj-lt"/>
                <a:ea typeface="+mj-ea"/>
                <a:cs typeface="+mj-cs"/>
                <a:sym typeface="Helvetica"/>
              </a:defRPr>
            </a:pPr>
            <a:endParaRPr>
              <a:latin typeface="+mn-ea"/>
            </a:endParaRPr>
          </a:p>
        </p:txBody>
      </p:sp>
      <p:grpSp>
        <p:nvGrpSpPr>
          <p:cNvPr id="1984" name="Group 1984"/>
          <p:cNvGrpSpPr/>
          <p:nvPr/>
        </p:nvGrpSpPr>
        <p:grpSpPr>
          <a:xfrm>
            <a:off x="1146" y="895350"/>
            <a:ext cx="2284854" cy="369975"/>
            <a:chOff x="0" y="-1"/>
            <a:chExt cx="2230517" cy="369974"/>
          </a:xfrm>
        </p:grpSpPr>
        <p:sp>
          <p:nvSpPr>
            <p:cNvPr id="1982" name="Shape 1982"/>
            <p:cNvSpPr/>
            <p:nvPr/>
          </p:nvSpPr>
          <p:spPr>
            <a:xfrm>
              <a:off x="0" y="-1"/>
              <a:ext cx="2230517" cy="369974"/>
            </a:xfrm>
            <a:prstGeom prst="rect">
              <a:avLst/>
            </a:prstGeom>
            <a:solidFill>
              <a:srgbClr val="17375E"/>
            </a:solidFill>
            <a:ln w="12700" cap="flat">
              <a:noFill/>
              <a:miter lim="400000"/>
            </a:ln>
            <a:effectLst>
              <a:reflection stA="63000" endPos="40000" dir="5400000" sy="-100000" algn="bl" rotWithShape="0"/>
            </a:effectLst>
          </p:spPr>
          <p:txBody>
            <a:bodyPr wrap="square" lIns="0" tIns="0" rIns="0" bIns="0" numCol="1" anchor="ctr">
              <a:noAutofit/>
            </a:bodyPr>
            <a:lstStyle/>
            <a:p>
              <a:pPr lvl="0" defTabSz="514350">
                <a:defRPr sz="1600" b="1">
                  <a:solidFill>
                    <a:srgbClr val="FFFFFF"/>
                  </a:solidFill>
                  <a:latin typeface="微軟正黑體"/>
                  <a:ea typeface="微軟正黑體"/>
                  <a:cs typeface="微軟正黑體"/>
                  <a:sym typeface="微軟正黑體"/>
                </a:defRPr>
              </a:pPr>
              <a:endParaRPr>
                <a:latin typeface="+mn-ea"/>
              </a:endParaRPr>
            </a:p>
          </p:txBody>
        </p:sp>
        <p:sp>
          <p:nvSpPr>
            <p:cNvPr id="1983" name="Shape 1983"/>
            <p:cNvSpPr/>
            <p:nvPr/>
          </p:nvSpPr>
          <p:spPr>
            <a:xfrm>
              <a:off x="0" y="46486"/>
              <a:ext cx="2230517"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a:r>
                <a:rPr lang="zh-Hant" altLang="en-US" b="1" dirty="0" smtClean="0">
                  <a:solidFill>
                    <a:srgbClr val="FFFFFF"/>
                  </a:solidFill>
                  <a:latin typeface="+mn-ea"/>
                </a:rPr>
                <a:t>首獎</a:t>
              </a:r>
              <a:r>
                <a:rPr lang="en-US" altLang="zh-Hant" b="1" dirty="0" smtClean="0">
                  <a:solidFill>
                    <a:srgbClr val="FFFFFF"/>
                  </a:solidFill>
                  <a:latin typeface="+mn-ea"/>
                </a:rPr>
                <a:t> </a:t>
              </a:r>
              <a:r>
                <a:rPr lang="en-US" b="1" dirty="0" smtClean="0">
                  <a:solidFill>
                    <a:srgbClr val="FFFFFF"/>
                  </a:solidFill>
                  <a:latin typeface="+mn-ea"/>
                </a:rPr>
                <a:t>1st Prize</a:t>
              </a:r>
              <a:endParaRPr lang="en-US" b="1" dirty="0">
                <a:solidFill>
                  <a:srgbClr val="FFFFFF"/>
                </a:solidFill>
                <a:latin typeface="+mn-ea"/>
              </a:endParaRPr>
            </a:p>
          </p:txBody>
        </p:sp>
      </p:grpSp>
      <p:grpSp>
        <p:nvGrpSpPr>
          <p:cNvPr id="1987" name="Group 1987"/>
          <p:cNvGrpSpPr/>
          <p:nvPr/>
        </p:nvGrpSpPr>
        <p:grpSpPr>
          <a:xfrm>
            <a:off x="2286000" y="895350"/>
            <a:ext cx="2311400" cy="369975"/>
            <a:chOff x="-1" y="-1"/>
            <a:chExt cx="2399820" cy="369974"/>
          </a:xfrm>
        </p:grpSpPr>
        <p:sp>
          <p:nvSpPr>
            <p:cNvPr id="1985" name="Shape 1985"/>
            <p:cNvSpPr/>
            <p:nvPr/>
          </p:nvSpPr>
          <p:spPr>
            <a:xfrm>
              <a:off x="-1" y="-1"/>
              <a:ext cx="2399820" cy="369974"/>
            </a:xfrm>
            <a:prstGeom prst="rect">
              <a:avLst/>
            </a:prstGeom>
            <a:solidFill>
              <a:srgbClr val="0070C0"/>
            </a:solidFill>
            <a:ln w="12700" cap="flat">
              <a:noFill/>
              <a:miter lim="400000"/>
            </a:ln>
            <a:effectLst>
              <a:reflection stA="50000" endPos="40000" dir="5400000" sy="-100000" algn="bl" rotWithShape="0"/>
            </a:effectLst>
          </p:spPr>
          <p:txBody>
            <a:bodyPr wrap="square" lIns="0" tIns="0" rIns="0" bIns="0" numCol="1" anchor="ctr">
              <a:noAutofit/>
            </a:bodyPr>
            <a:lstStyle/>
            <a:p>
              <a:pPr lvl="0" algn="ctr" defTabSz="514350">
                <a:defRPr sz="1600" b="1">
                  <a:solidFill>
                    <a:srgbClr val="FFFFFF"/>
                  </a:solidFill>
                  <a:latin typeface="微軟正黑體"/>
                  <a:ea typeface="微軟正黑體"/>
                  <a:cs typeface="微軟正黑體"/>
                  <a:sym typeface="微軟正黑體"/>
                </a:defRPr>
              </a:pPr>
              <a:endParaRPr>
                <a:latin typeface="+mn-ea"/>
              </a:endParaRPr>
            </a:p>
          </p:txBody>
        </p:sp>
        <p:sp>
          <p:nvSpPr>
            <p:cNvPr id="1986" name="Shape 1986"/>
            <p:cNvSpPr/>
            <p:nvPr/>
          </p:nvSpPr>
          <p:spPr>
            <a:xfrm>
              <a:off x="-1" y="46487"/>
              <a:ext cx="2399820"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514350">
                <a:defRPr sz="1600" b="1">
                  <a:solidFill>
                    <a:srgbClr val="FFFFFF"/>
                  </a:solidFill>
                  <a:latin typeface="微軟正黑體"/>
                  <a:ea typeface="微軟正黑體"/>
                  <a:cs typeface="微軟正黑體"/>
                  <a:sym typeface="微軟正黑體"/>
                </a:defRPr>
              </a:lvl1pPr>
            </a:lstStyle>
            <a:p>
              <a:pPr>
                <a:defRPr sz="1800" b="0">
                  <a:solidFill>
                    <a:srgbClr val="000000"/>
                  </a:solidFill>
                </a:defRPr>
              </a:pPr>
              <a:r>
                <a:rPr sz="1600" b="1" dirty="0" smtClean="0">
                  <a:solidFill>
                    <a:schemeClr val="bg1"/>
                  </a:solidFill>
                  <a:latin typeface="+mn-ea"/>
                  <a:ea typeface="+mn-ea"/>
                </a:rPr>
                <a:t>二獎</a:t>
              </a:r>
              <a:r>
                <a:rPr lang="en-US" sz="1600" b="1" dirty="0" smtClean="0">
                  <a:solidFill>
                    <a:schemeClr val="bg1"/>
                  </a:solidFill>
                  <a:latin typeface="+mn-ea"/>
                  <a:ea typeface="+mn-ea"/>
                </a:rPr>
                <a:t> </a:t>
              </a:r>
              <a:r>
                <a:rPr lang="en-US" sz="1800" dirty="0">
                  <a:solidFill>
                    <a:schemeClr val="bg1"/>
                  </a:solidFill>
                  <a:latin typeface="+mn-ea"/>
                  <a:ea typeface="+mn-ea"/>
                </a:rPr>
                <a:t>2nd </a:t>
              </a:r>
              <a:r>
                <a:rPr lang="en-US" sz="1800" dirty="0" smtClean="0">
                  <a:solidFill>
                    <a:schemeClr val="bg1"/>
                  </a:solidFill>
                  <a:latin typeface="+mn-ea"/>
                  <a:ea typeface="+mn-ea"/>
                </a:rPr>
                <a:t>Prize</a:t>
              </a:r>
              <a:endParaRPr lang="en-US" sz="1800" dirty="0">
                <a:solidFill>
                  <a:schemeClr val="bg1"/>
                </a:solidFill>
                <a:latin typeface="+mn-ea"/>
                <a:ea typeface="+mn-ea"/>
              </a:endParaRPr>
            </a:p>
          </p:txBody>
        </p:sp>
      </p:grpSp>
      <p:sp>
        <p:nvSpPr>
          <p:cNvPr id="1991" name="Shape 1991"/>
          <p:cNvSpPr/>
          <p:nvPr/>
        </p:nvSpPr>
        <p:spPr>
          <a:xfrm flipH="1">
            <a:off x="4572000" y="1322137"/>
            <a:ext cx="1" cy="2791049"/>
          </a:xfrm>
          <a:prstGeom prst="line">
            <a:avLst/>
          </a:prstGeom>
          <a:ln>
            <a:solidFill>
              <a:srgbClr val="46AAC4"/>
            </a:solidFill>
          </a:ln>
        </p:spPr>
        <p:txBody>
          <a:bodyPr lIns="0" tIns="0" rIns="0" bIns="0"/>
          <a:lstStyle/>
          <a:p>
            <a:pPr lvl="0">
              <a:defRPr sz="1200">
                <a:latin typeface="+mj-lt"/>
                <a:ea typeface="+mj-ea"/>
                <a:cs typeface="+mj-cs"/>
                <a:sym typeface="Helvetica"/>
              </a:defRPr>
            </a:pPr>
            <a:endParaRPr>
              <a:latin typeface="+mn-ea"/>
            </a:endParaRPr>
          </a:p>
        </p:txBody>
      </p:sp>
      <p:sp>
        <p:nvSpPr>
          <p:cNvPr id="1992" name="Shape 1992"/>
          <p:cNvSpPr/>
          <p:nvPr/>
        </p:nvSpPr>
        <p:spPr>
          <a:xfrm>
            <a:off x="152400" y="2266950"/>
            <a:ext cx="1905000" cy="263149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171450" indent="-171450" algn="just">
              <a:buFont typeface="Arial"/>
              <a:buChar char="•"/>
            </a:pPr>
            <a:r>
              <a:rPr lang="zh-Hant" altLang="en-US" sz="800" dirty="0">
                <a:latin typeface="+mn-ea"/>
              </a:rPr>
              <a:t>價值</a:t>
            </a:r>
            <a:r>
              <a:rPr lang="en-US" altLang="zh-Hant" sz="800" dirty="0">
                <a:latin typeface="+mn-ea"/>
              </a:rPr>
              <a:t>$2,000</a:t>
            </a:r>
            <a:r>
              <a:rPr lang="zh-Hant" altLang="en-US" sz="800" dirty="0">
                <a:latin typeface="+mn-ea"/>
              </a:rPr>
              <a:t>美元的旅遊 </a:t>
            </a:r>
            <a:r>
              <a:rPr lang="en-US" altLang="zh-Hant" sz="800" dirty="0">
                <a:latin typeface="+mn-ea"/>
              </a:rPr>
              <a:t>- </a:t>
            </a:r>
            <a:r>
              <a:rPr lang="zh-Hant" altLang="en-US" sz="800" dirty="0">
                <a:latin typeface="+mn-ea"/>
              </a:rPr>
              <a:t>美安公司的旅遊部門將協助首獎獲勝者預定含機票與 住宿的旅行假期</a:t>
            </a:r>
            <a:r>
              <a:rPr lang="en-US" altLang="zh-Hant" sz="800" dirty="0">
                <a:latin typeface="+mn-ea"/>
              </a:rPr>
              <a:t>,</a:t>
            </a:r>
            <a:r>
              <a:rPr lang="zh-Hant" altLang="en-US" sz="800" dirty="0">
                <a:latin typeface="+mn-ea"/>
              </a:rPr>
              <a:t>旅行相關費用最高可達</a:t>
            </a:r>
            <a:r>
              <a:rPr lang="en-US" altLang="zh-Hant" sz="800" dirty="0">
                <a:latin typeface="+mn-ea"/>
              </a:rPr>
              <a:t>$2,000</a:t>
            </a:r>
            <a:r>
              <a:rPr lang="zh-Hant" altLang="en-US" sz="800" dirty="0">
                <a:latin typeface="+mn-ea"/>
              </a:rPr>
              <a:t>美元</a:t>
            </a:r>
            <a:r>
              <a:rPr lang="zh-Hant" altLang="en-US" sz="800" dirty="0" smtClean="0">
                <a:latin typeface="+mn-ea"/>
              </a:rPr>
              <a:t>。</a:t>
            </a:r>
            <a:r>
              <a:rPr lang="en-US" altLang="zh-Hant" sz="800" dirty="0" smtClean="0">
                <a:latin typeface="+mn-ea"/>
              </a:rPr>
              <a:t/>
            </a:r>
            <a:br>
              <a:rPr lang="en-US" altLang="zh-Hant" sz="800" dirty="0" smtClean="0">
                <a:latin typeface="+mn-ea"/>
              </a:rPr>
            </a:br>
            <a:r>
              <a:rPr lang="en-US" sz="800" dirty="0">
                <a:latin typeface="+mn-ea"/>
              </a:rPr>
              <a:t>1 Vacation valued up to $2,000. Market America's Travel department will assist in booking one vacation for the first place winner including airfare and accommodations not to exceed $2,000 </a:t>
            </a:r>
            <a:r>
              <a:rPr lang="en-US" sz="800" dirty="0" smtClean="0">
                <a:latin typeface="+mn-ea"/>
              </a:rPr>
              <a:t>USD</a:t>
            </a:r>
            <a:endParaRPr lang="zh-Hant" altLang="en-US" sz="800" dirty="0">
              <a:latin typeface="+mn-ea"/>
            </a:endParaRPr>
          </a:p>
          <a:p>
            <a:pPr marL="171450" indent="-171450" algn="just">
              <a:buFont typeface="Arial"/>
              <a:buChar char="•"/>
            </a:pPr>
            <a:r>
              <a:rPr lang="zh-Hant" altLang="en-US" sz="800" dirty="0">
                <a:latin typeface="+mn-ea"/>
              </a:rPr>
              <a:t>免費一年份網路</a:t>
            </a:r>
            <a:r>
              <a:rPr lang="zh-Hant" altLang="en-US" sz="800" dirty="0" smtClean="0">
                <a:latin typeface="+mn-ea"/>
              </a:rPr>
              <a:t>中心代管</a:t>
            </a:r>
            <a:r>
              <a:rPr lang="en-US" altLang="zh-Hant" sz="800" dirty="0" smtClean="0">
                <a:latin typeface="+mn-ea"/>
              </a:rPr>
              <a:t/>
            </a:r>
            <a:br>
              <a:rPr lang="en-US" altLang="zh-Hant" sz="800" dirty="0" smtClean="0">
                <a:latin typeface="+mn-ea"/>
              </a:rPr>
            </a:br>
            <a:r>
              <a:rPr lang="en-US" sz="800" dirty="0">
                <a:latin typeface="+mn-ea"/>
              </a:rPr>
              <a:t>1 year of </a:t>
            </a:r>
            <a:r>
              <a:rPr lang="en-US" sz="800" dirty="0" err="1">
                <a:latin typeface="+mn-ea"/>
              </a:rPr>
              <a:t>WebCenter</a:t>
            </a:r>
            <a:r>
              <a:rPr lang="en-US" sz="800" dirty="0">
                <a:latin typeface="+mn-ea"/>
              </a:rPr>
              <a:t> fees</a:t>
            </a:r>
            <a:endParaRPr lang="zh-Hant" altLang="en-US" sz="800" dirty="0">
              <a:latin typeface="+mn-ea"/>
            </a:endParaRPr>
          </a:p>
          <a:p>
            <a:pPr marL="171450" indent="-171450" algn="just">
              <a:buFont typeface="Arial"/>
              <a:buChar char="•"/>
            </a:pPr>
            <a:r>
              <a:rPr lang="zh-Hant" altLang="en-US" sz="800" dirty="0">
                <a:latin typeface="+mn-ea"/>
              </a:rPr>
              <a:t>業務建立特別會議門票一</a:t>
            </a:r>
            <a:r>
              <a:rPr lang="zh-Hant" altLang="en-US" sz="800" dirty="0" smtClean="0">
                <a:latin typeface="+mn-ea"/>
              </a:rPr>
              <a:t>張</a:t>
            </a:r>
            <a:r>
              <a:rPr lang="en-US" altLang="zh-Hant" sz="800" dirty="0" smtClean="0">
                <a:latin typeface="+mn-ea"/>
              </a:rPr>
              <a:t/>
            </a:r>
            <a:br>
              <a:rPr lang="en-US" altLang="zh-Hant" sz="800" dirty="0" smtClean="0">
                <a:latin typeface="+mn-ea"/>
              </a:rPr>
            </a:br>
            <a:r>
              <a:rPr lang="en-US" sz="800" dirty="0">
                <a:latin typeface="+mn-ea"/>
              </a:rPr>
              <a:t>1 Moving Up Seminar Ticket</a:t>
            </a:r>
            <a:endParaRPr lang="zh-Hant" altLang="en-US" sz="800" dirty="0">
              <a:latin typeface="+mn-ea"/>
            </a:endParaRPr>
          </a:p>
          <a:p>
            <a:pPr marL="171450" indent="-171450" algn="just">
              <a:buFont typeface="Arial"/>
              <a:buChar char="•"/>
            </a:pPr>
            <a:r>
              <a:rPr lang="en-US" altLang="zh-Hant" sz="800" dirty="0">
                <a:latin typeface="+mn-ea"/>
              </a:rPr>
              <a:t>2016</a:t>
            </a:r>
            <a:r>
              <a:rPr lang="zh-Hant" altLang="en-US" sz="800" dirty="0">
                <a:latin typeface="+mn-ea"/>
              </a:rPr>
              <a:t>美安國際大會門票兩</a:t>
            </a:r>
            <a:r>
              <a:rPr lang="zh-Hant" altLang="en-US" sz="800" dirty="0" smtClean="0">
                <a:latin typeface="+mn-ea"/>
              </a:rPr>
              <a:t>張</a:t>
            </a:r>
            <a:r>
              <a:rPr lang="en-US" altLang="zh-Hant" sz="800" dirty="0" smtClean="0">
                <a:latin typeface="+mn-ea"/>
              </a:rPr>
              <a:t/>
            </a:r>
            <a:br>
              <a:rPr lang="en-US" altLang="zh-Hant" sz="800" dirty="0" smtClean="0">
                <a:latin typeface="+mn-ea"/>
              </a:rPr>
            </a:br>
            <a:r>
              <a:rPr lang="en-US" sz="700" dirty="0">
                <a:latin typeface="+mn-ea"/>
              </a:rPr>
              <a:t>2 tickets to International Convention 2016</a:t>
            </a:r>
            <a:endParaRPr lang="zh-Hant" altLang="en-US" sz="700" dirty="0">
              <a:latin typeface="+mn-ea"/>
            </a:endParaRPr>
          </a:p>
          <a:p>
            <a:pPr marL="171450" indent="-171450" algn="just">
              <a:buFont typeface="Arial"/>
              <a:buChar char="•"/>
            </a:pPr>
            <a:r>
              <a:rPr lang="en-US" altLang="zh-Hant" sz="800" dirty="0">
                <a:latin typeface="+mn-ea"/>
              </a:rPr>
              <a:t>2016</a:t>
            </a:r>
            <a:r>
              <a:rPr lang="zh-Hant" altLang="en-US" sz="800" dirty="0">
                <a:latin typeface="+mn-ea"/>
              </a:rPr>
              <a:t>美安國際大會</a:t>
            </a:r>
            <a:r>
              <a:rPr lang="en-US" altLang="zh-Hant" sz="800" dirty="0">
                <a:latin typeface="+mn-ea"/>
              </a:rPr>
              <a:t>VIP</a:t>
            </a:r>
            <a:r>
              <a:rPr lang="zh-Hant" altLang="en-US" sz="800" dirty="0" smtClean="0">
                <a:latin typeface="+mn-ea"/>
              </a:rPr>
              <a:t>座位</a:t>
            </a:r>
            <a:r>
              <a:rPr lang="en-US" altLang="zh-Hant" sz="800" dirty="0" smtClean="0">
                <a:latin typeface="+mn-ea"/>
              </a:rPr>
              <a:t/>
            </a:r>
            <a:br>
              <a:rPr lang="en-US" altLang="zh-Hant" sz="800" dirty="0" smtClean="0">
                <a:latin typeface="+mn-ea"/>
              </a:rPr>
            </a:br>
            <a:r>
              <a:rPr lang="en-US" sz="700" dirty="0">
                <a:latin typeface="+mn-ea"/>
              </a:rPr>
              <a:t>VIP Seating at International Convention 2016</a:t>
            </a:r>
            <a:endParaRPr lang="zh-Hant" altLang="en-US" sz="700" dirty="0">
              <a:latin typeface="+mn-ea"/>
            </a:endParaRPr>
          </a:p>
          <a:p>
            <a:pPr marL="171450" indent="-171450" algn="just">
              <a:buFont typeface="Arial"/>
              <a:buChar char="•"/>
            </a:pPr>
            <a:r>
              <a:rPr lang="zh-Hant" altLang="en-US" sz="800" dirty="0" smtClean="0">
                <a:latin typeface="+mn-ea"/>
              </a:rPr>
              <a:t>舞台與網路表揚</a:t>
            </a:r>
            <a:r>
              <a:rPr lang="en-US" altLang="zh-Hant" sz="800" dirty="0" smtClean="0">
                <a:latin typeface="+mn-ea"/>
              </a:rPr>
              <a:t/>
            </a:r>
            <a:br>
              <a:rPr lang="en-US" altLang="zh-Hant" sz="800" dirty="0" smtClean="0">
                <a:latin typeface="+mn-ea"/>
              </a:rPr>
            </a:br>
            <a:r>
              <a:rPr lang="en-US" sz="800" dirty="0">
                <a:latin typeface="+mn-ea"/>
              </a:rPr>
              <a:t>Stage and Online Recognition</a:t>
            </a:r>
            <a:endParaRPr lang="zh-Hant" altLang="en-US" sz="800" dirty="0">
              <a:latin typeface="+mn-ea"/>
            </a:endParaRPr>
          </a:p>
        </p:txBody>
      </p:sp>
      <p:sp>
        <p:nvSpPr>
          <p:cNvPr id="1993" name="Shape 1993"/>
          <p:cNvSpPr/>
          <p:nvPr/>
        </p:nvSpPr>
        <p:spPr>
          <a:xfrm>
            <a:off x="2438401" y="2419350"/>
            <a:ext cx="1905000" cy="238526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171450" indent="-171450" algn="just">
              <a:buFont typeface="Arial"/>
              <a:buChar char="•"/>
            </a:pPr>
            <a:r>
              <a:rPr lang="zh-Hant" altLang="en-US" sz="800" dirty="0">
                <a:latin typeface="+mn-ea"/>
              </a:rPr>
              <a:t>價值</a:t>
            </a:r>
            <a:r>
              <a:rPr lang="en-US" altLang="zh-Hant" sz="800" dirty="0">
                <a:latin typeface="+mn-ea"/>
              </a:rPr>
              <a:t>$1,000</a:t>
            </a:r>
            <a:r>
              <a:rPr lang="zh-Hant" altLang="en-US" sz="800" dirty="0">
                <a:latin typeface="+mn-ea"/>
              </a:rPr>
              <a:t>美元的旅遊 </a:t>
            </a:r>
            <a:r>
              <a:rPr lang="en-US" altLang="zh-Hant" sz="800" dirty="0">
                <a:latin typeface="+mn-ea"/>
              </a:rPr>
              <a:t>- </a:t>
            </a:r>
            <a:r>
              <a:rPr lang="zh-Hant" altLang="en-US" sz="800" dirty="0">
                <a:latin typeface="+mn-ea"/>
              </a:rPr>
              <a:t>美安公司的旅遊部門將協助二獎獲勝者預定含機票與住宿的旅行假期</a:t>
            </a:r>
            <a:r>
              <a:rPr lang="en-US" altLang="zh-Hant" sz="800" dirty="0">
                <a:latin typeface="+mn-ea"/>
              </a:rPr>
              <a:t>,</a:t>
            </a:r>
            <a:r>
              <a:rPr lang="zh-Hant" altLang="en-US" sz="800" dirty="0">
                <a:latin typeface="+mn-ea"/>
              </a:rPr>
              <a:t>旅行相關費用最高可達</a:t>
            </a:r>
            <a:r>
              <a:rPr lang="en-US" altLang="zh-Hant" sz="800" dirty="0">
                <a:latin typeface="+mn-ea"/>
              </a:rPr>
              <a:t>$1,000</a:t>
            </a:r>
            <a:r>
              <a:rPr lang="zh-Hant" altLang="en-US" sz="800" dirty="0">
                <a:latin typeface="+mn-ea"/>
              </a:rPr>
              <a:t>美元</a:t>
            </a:r>
            <a:r>
              <a:rPr lang="zh-Hant" altLang="en-US" sz="800" dirty="0" smtClean="0">
                <a:latin typeface="+mn-ea"/>
              </a:rPr>
              <a:t>。</a:t>
            </a:r>
            <a:r>
              <a:rPr lang="en-US" altLang="zh-Hant" sz="800" dirty="0" smtClean="0">
                <a:latin typeface="+mn-ea"/>
              </a:rPr>
              <a:t/>
            </a:r>
            <a:br>
              <a:rPr lang="en-US" altLang="zh-Hant" sz="800" dirty="0" smtClean="0">
                <a:latin typeface="+mn-ea"/>
              </a:rPr>
            </a:br>
            <a:r>
              <a:rPr lang="en-US" sz="800" dirty="0">
                <a:latin typeface="+mn-ea"/>
              </a:rPr>
              <a:t>1 Vacation valued up to $1,000. Market America's Travel department will assist in booking one vacation for the first place winner including airfare and accommodations not to exceed $1,000 USD</a:t>
            </a:r>
            <a:endParaRPr lang="zh-Hant" altLang="en-US" sz="800" dirty="0">
              <a:latin typeface="+mn-ea"/>
            </a:endParaRPr>
          </a:p>
          <a:p>
            <a:pPr marL="171450" indent="-171450" algn="just">
              <a:buFont typeface="Arial"/>
              <a:buChar char="•"/>
            </a:pPr>
            <a:r>
              <a:rPr lang="zh-Hant" altLang="en-US" sz="800" dirty="0">
                <a:latin typeface="+mn-ea"/>
              </a:rPr>
              <a:t>免費</a:t>
            </a:r>
            <a:r>
              <a:rPr lang="en-US" altLang="zh-Hant" sz="800" dirty="0">
                <a:latin typeface="+mn-ea"/>
              </a:rPr>
              <a:t>6</a:t>
            </a:r>
            <a:r>
              <a:rPr lang="zh-Hant" altLang="en-US" sz="800" dirty="0">
                <a:latin typeface="+mn-ea"/>
              </a:rPr>
              <a:t>個月網路</a:t>
            </a:r>
            <a:r>
              <a:rPr lang="zh-Hant" altLang="en-US" sz="800" dirty="0" smtClean="0">
                <a:latin typeface="+mn-ea"/>
              </a:rPr>
              <a:t>中心代管</a:t>
            </a:r>
            <a:r>
              <a:rPr lang="en-US" altLang="zh-Hant" sz="800" dirty="0" smtClean="0">
                <a:latin typeface="+mn-ea"/>
              </a:rPr>
              <a:t/>
            </a:r>
            <a:br>
              <a:rPr lang="en-US" altLang="zh-Hant" sz="800" dirty="0" smtClean="0">
                <a:latin typeface="+mn-ea"/>
              </a:rPr>
            </a:br>
            <a:r>
              <a:rPr lang="en-US" sz="800" dirty="0">
                <a:latin typeface="+mn-ea"/>
              </a:rPr>
              <a:t>6 months of </a:t>
            </a:r>
            <a:r>
              <a:rPr lang="en-US" sz="800" dirty="0" err="1">
                <a:latin typeface="+mn-ea"/>
              </a:rPr>
              <a:t>WebCenter</a:t>
            </a:r>
            <a:r>
              <a:rPr lang="en-US" sz="800" dirty="0">
                <a:latin typeface="+mn-ea"/>
              </a:rPr>
              <a:t> fees</a:t>
            </a:r>
            <a:endParaRPr lang="zh-Hant" altLang="en-US" sz="800" dirty="0">
              <a:latin typeface="+mn-ea"/>
            </a:endParaRPr>
          </a:p>
          <a:p>
            <a:pPr marL="171450" indent="-171450" algn="just">
              <a:buFont typeface="Arial"/>
              <a:buChar char="•"/>
            </a:pPr>
            <a:r>
              <a:rPr lang="en-US" altLang="zh-Hant" sz="800" dirty="0">
                <a:latin typeface="+mn-ea"/>
              </a:rPr>
              <a:t>2016</a:t>
            </a:r>
            <a:r>
              <a:rPr lang="zh-Hant" altLang="en-US" sz="800" dirty="0">
                <a:latin typeface="+mn-ea"/>
              </a:rPr>
              <a:t>美安國際大會門票兩</a:t>
            </a:r>
            <a:r>
              <a:rPr lang="zh-Hant" altLang="en-US" sz="800" dirty="0" smtClean="0">
                <a:latin typeface="+mn-ea"/>
              </a:rPr>
              <a:t>張</a:t>
            </a:r>
            <a:r>
              <a:rPr lang="en-US" altLang="zh-Hant" sz="800" dirty="0" smtClean="0">
                <a:latin typeface="+mn-ea"/>
              </a:rPr>
              <a:t/>
            </a:r>
            <a:br>
              <a:rPr lang="en-US" altLang="zh-Hant" sz="800" dirty="0" smtClean="0">
                <a:latin typeface="+mn-ea"/>
              </a:rPr>
            </a:br>
            <a:r>
              <a:rPr lang="en-US" sz="700" dirty="0">
                <a:latin typeface="+mn-ea"/>
              </a:rPr>
              <a:t>2 tickets to International Convention 2016</a:t>
            </a:r>
            <a:endParaRPr lang="zh-Hant" altLang="en-US" sz="700" dirty="0">
              <a:latin typeface="+mn-ea"/>
            </a:endParaRPr>
          </a:p>
          <a:p>
            <a:pPr marL="171450" indent="-171450" algn="just">
              <a:buFont typeface="Arial"/>
              <a:buChar char="•"/>
            </a:pPr>
            <a:r>
              <a:rPr lang="en-US" altLang="zh-Hant" sz="800" dirty="0">
                <a:latin typeface="+mn-ea"/>
              </a:rPr>
              <a:t>2016</a:t>
            </a:r>
            <a:r>
              <a:rPr lang="zh-Hant" altLang="en-US" sz="800" dirty="0">
                <a:latin typeface="+mn-ea"/>
              </a:rPr>
              <a:t>美安國際大會</a:t>
            </a:r>
            <a:r>
              <a:rPr lang="en-US" altLang="zh-Hant" sz="800" dirty="0">
                <a:latin typeface="+mn-ea"/>
              </a:rPr>
              <a:t>VIP</a:t>
            </a:r>
            <a:r>
              <a:rPr lang="zh-Hant" altLang="en-US" sz="800" dirty="0" smtClean="0">
                <a:latin typeface="+mn-ea"/>
              </a:rPr>
              <a:t>座位</a:t>
            </a:r>
            <a:r>
              <a:rPr lang="en-US" altLang="zh-Hant" sz="800" dirty="0" smtClean="0">
                <a:latin typeface="+mn-ea"/>
              </a:rPr>
              <a:t/>
            </a:r>
            <a:br>
              <a:rPr lang="en-US" altLang="zh-Hant" sz="800" dirty="0" smtClean="0">
                <a:latin typeface="+mn-ea"/>
              </a:rPr>
            </a:br>
            <a:r>
              <a:rPr lang="en-US" sz="700" dirty="0">
                <a:latin typeface="+mn-ea"/>
              </a:rPr>
              <a:t>VIP Seating at International Convention 2016</a:t>
            </a:r>
            <a:endParaRPr lang="zh-Hant" altLang="en-US" sz="700" dirty="0">
              <a:latin typeface="+mn-ea"/>
            </a:endParaRPr>
          </a:p>
          <a:p>
            <a:pPr marL="171450" indent="-171450" algn="just">
              <a:buFont typeface="Arial"/>
              <a:buChar char="•"/>
            </a:pPr>
            <a:r>
              <a:rPr lang="zh-Hant" altLang="en-US" sz="800" dirty="0" smtClean="0">
                <a:latin typeface="+mn-ea"/>
              </a:rPr>
              <a:t>舞台與網路表揚</a:t>
            </a:r>
            <a:r>
              <a:rPr lang="en-US" altLang="zh-Hant" sz="800" dirty="0" smtClean="0">
                <a:latin typeface="+mn-ea"/>
              </a:rPr>
              <a:t/>
            </a:r>
            <a:br>
              <a:rPr lang="en-US" altLang="zh-Hant" sz="800" dirty="0" smtClean="0">
                <a:latin typeface="+mn-ea"/>
              </a:rPr>
            </a:br>
            <a:r>
              <a:rPr lang="en-US" sz="800" dirty="0">
                <a:latin typeface="+mn-ea"/>
              </a:rPr>
              <a:t>Stage and Online Recognition</a:t>
            </a:r>
            <a:endParaRPr lang="zh-Hant" altLang="en-US" sz="800" dirty="0">
              <a:latin typeface="+mn-ea"/>
            </a:endParaRPr>
          </a:p>
        </p:txBody>
      </p:sp>
      <p:sp>
        <p:nvSpPr>
          <p:cNvPr id="1994" name="Shape 1994"/>
          <p:cNvSpPr/>
          <p:nvPr/>
        </p:nvSpPr>
        <p:spPr>
          <a:xfrm>
            <a:off x="4724400" y="2419350"/>
            <a:ext cx="1905000" cy="238526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171450" indent="-171450" algn="just">
              <a:buFont typeface="Arial"/>
              <a:buChar char="•"/>
            </a:pPr>
            <a:r>
              <a:rPr lang="zh-Hant" altLang="en-US" sz="800" dirty="0">
                <a:latin typeface="+mn-ea"/>
              </a:rPr>
              <a:t>價值</a:t>
            </a:r>
            <a:r>
              <a:rPr lang="en-US" altLang="zh-Hant" sz="800" dirty="0">
                <a:latin typeface="+mn-ea"/>
              </a:rPr>
              <a:t>$500</a:t>
            </a:r>
            <a:r>
              <a:rPr lang="zh-Hant" altLang="en-US" sz="800" dirty="0">
                <a:latin typeface="+mn-ea"/>
              </a:rPr>
              <a:t>美元的旅遊 </a:t>
            </a:r>
            <a:r>
              <a:rPr lang="en-US" altLang="zh-Hant" sz="800" dirty="0">
                <a:latin typeface="+mn-ea"/>
              </a:rPr>
              <a:t>- </a:t>
            </a:r>
            <a:r>
              <a:rPr lang="zh-Hant" altLang="en-US" sz="800" dirty="0">
                <a:latin typeface="+mn-ea"/>
              </a:rPr>
              <a:t>美安公司的旅遊部門將協助三獎獲勝者預定含機票與住宿的旅行假期</a:t>
            </a:r>
            <a:r>
              <a:rPr lang="en-US" altLang="zh-Hant" sz="800" dirty="0">
                <a:latin typeface="+mn-ea"/>
              </a:rPr>
              <a:t>,</a:t>
            </a:r>
            <a:r>
              <a:rPr lang="zh-Hant" altLang="en-US" sz="800" dirty="0">
                <a:latin typeface="+mn-ea"/>
              </a:rPr>
              <a:t>旅行相關費用最高可達</a:t>
            </a:r>
            <a:r>
              <a:rPr lang="en-US" altLang="zh-Hant" sz="800" dirty="0">
                <a:latin typeface="+mn-ea"/>
              </a:rPr>
              <a:t>$500</a:t>
            </a:r>
            <a:r>
              <a:rPr lang="zh-Hant" altLang="en-US" sz="800" dirty="0">
                <a:latin typeface="+mn-ea"/>
              </a:rPr>
              <a:t>美元</a:t>
            </a:r>
            <a:r>
              <a:rPr lang="zh-Hant" altLang="en-US" sz="800" dirty="0" smtClean="0">
                <a:latin typeface="+mn-ea"/>
              </a:rPr>
              <a:t>。</a:t>
            </a:r>
            <a:r>
              <a:rPr lang="en-US" altLang="zh-Hant" sz="800" dirty="0" smtClean="0">
                <a:latin typeface="+mn-ea"/>
              </a:rPr>
              <a:t/>
            </a:r>
            <a:br>
              <a:rPr lang="en-US" altLang="zh-Hant" sz="800" dirty="0" smtClean="0">
                <a:latin typeface="+mn-ea"/>
              </a:rPr>
            </a:br>
            <a:r>
              <a:rPr lang="en-US" sz="800" dirty="0">
                <a:latin typeface="+mn-ea"/>
              </a:rPr>
              <a:t>1 Vacation valued up to $500. Market America's Travel department will assist in booking one vacation for the first place winner including airfare and accommodations not to exceed $500 USD</a:t>
            </a:r>
            <a:endParaRPr lang="zh-Hant" altLang="en-US" sz="800" dirty="0">
              <a:latin typeface="+mn-ea"/>
            </a:endParaRPr>
          </a:p>
          <a:p>
            <a:pPr marL="171450" indent="-171450" algn="just">
              <a:buFont typeface="Arial"/>
              <a:buChar char="•"/>
            </a:pPr>
            <a:r>
              <a:rPr lang="zh-Hant" altLang="en-US" sz="800" dirty="0">
                <a:latin typeface="+mn-ea"/>
              </a:rPr>
              <a:t>免費</a:t>
            </a:r>
            <a:r>
              <a:rPr lang="en-US" altLang="zh-Hant" sz="800" dirty="0">
                <a:latin typeface="+mn-ea"/>
              </a:rPr>
              <a:t>3</a:t>
            </a:r>
            <a:r>
              <a:rPr lang="zh-Hant" altLang="en-US" sz="800" dirty="0">
                <a:latin typeface="+mn-ea"/>
              </a:rPr>
              <a:t>個月網路</a:t>
            </a:r>
            <a:r>
              <a:rPr lang="zh-Hant" altLang="en-US" sz="800" dirty="0" smtClean="0">
                <a:latin typeface="+mn-ea"/>
              </a:rPr>
              <a:t>中心代管</a:t>
            </a:r>
            <a:r>
              <a:rPr lang="en-US" altLang="zh-Hant" sz="800" dirty="0" smtClean="0">
                <a:latin typeface="+mn-ea"/>
              </a:rPr>
              <a:t/>
            </a:r>
            <a:br>
              <a:rPr lang="en-US" altLang="zh-Hant" sz="800" dirty="0" smtClean="0">
                <a:latin typeface="+mn-ea"/>
              </a:rPr>
            </a:br>
            <a:r>
              <a:rPr lang="en-US" altLang="zh-Hant" sz="800" dirty="0">
                <a:latin typeface="+mn-ea"/>
              </a:rPr>
              <a:t>3</a:t>
            </a:r>
            <a:r>
              <a:rPr lang="en-US" sz="800" dirty="0" smtClean="0">
                <a:latin typeface="+mn-ea"/>
              </a:rPr>
              <a:t> </a:t>
            </a:r>
            <a:r>
              <a:rPr lang="en-US" sz="800" dirty="0">
                <a:latin typeface="+mn-ea"/>
              </a:rPr>
              <a:t>months of </a:t>
            </a:r>
            <a:r>
              <a:rPr lang="en-US" sz="800" dirty="0" err="1">
                <a:latin typeface="+mn-ea"/>
              </a:rPr>
              <a:t>WebCenter</a:t>
            </a:r>
            <a:r>
              <a:rPr lang="en-US" sz="800" dirty="0">
                <a:latin typeface="+mn-ea"/>
              </a:rPr>
              <a:t> </a:t>
            </a:r>
            <a:r>
              <a:rPr lang="en-US" sz="800" dirty="0" smtClean="0">
                <a:latin typeface="+mn-ea"/>
              </a:rPr>
              <a:t>fees</a:t>
            </a:r>
            <a:endParaRPr lang="zh-Hant" altLang="en-US" sz="800" dirty="0">
              <a:latin typeface="+mn-ea"/>
            </a:endParaRPr>
          </a:p>
          <a:p>
            <a:pPr marL="171450" indent="-171450" algn="just">
              <a:buFont typeface="Arial"/>
              <a:buChar char="•"/>
            </a:pPr>
            <a:r>
              <a:rPr lang="en-US" altLang="zh-Hant" sz="800" dirty="0">
                <a:latin typeface="+mn-ea"/>
              </a:rPr>
              <a:t>2016</a:t>
            </a:r>
            <a:r>
              <a:rPr lang="zh-Hant" altLang="en-US" sz="800" dirty="0">
                <a:latin typeface="+mn-ea"/>
              </a:rPr>
              <a:t>美安國際大會門票兩</a:t>
            </a:r>
            <a:r>
              <a:rPr lang="zh-Hant" altLang="en-US" sz="800" dirty="0" smtClean="0">
                <a:latin typeface="+mn-ea"/>
              </a:rPr>
              <a:t>張</a:t>
            </a:r>
            <a:r>
              <a:rPr lang="en-US" altLang="zh-Hant" sz="800" dirty="0" smtClean="0">
                <a:latin typeface="+mn-ea"/>
              </a:rPr>
              <a:t/>
            </a:r>
            <a:br>
              <a:rPr lang="en-US" altLang="zh-Hant" sz="800" dirty="0" smtClean="0">
                <a:latin typeface="+mn-ea"/>
              </a:rPr>
            </a:br>
            <a:r>
              <a:rPr lang="en-US" sz="700" dirty="0" smtClean="0">
                <a:latin typeface="+mn-ea"/>
              </a:rPr>
              <a:t>1 </a:t>
            </a:r>
            <a:r>
              <a:rPr lang="en-US" sz="700" dirty="0">
                <a:latin typeface="+mn-ea"/>
              </a:rPr>
              <a:t>tickets to International Convention </a:t>
            </a:r>
            <a:r>
              <a:rPr lang="en-US" sz="700" dirty="0" smtClean="0">
                <a:latin typeface="+mn-ea"/>
              </a:rPr>
              <a:t>2016</a:t>
            </a:r>
            <a:endParaRPr lang="zh-Hant" altLang="en-US" sz="700" dirty="0">
              <a:latin typeface="+mn-ea"/>
            </a:endParaRPr>
          </a:p>
          <a:p>
            <a:pPr marL="171450" indent="-171450" algn="just">
              <a:buFont typeface="Arial"/>
              <a:buChar char="•"/>
            </a:pPr>
            <a:r>
              <a:rPr lang="en-US" altLang="zh-Hant" sz="800" dirty="0">
                <a:latin typeface="+mn-ea"/>
              </a:rPr>
              <a:t>2016</a:t>
            </a:r>
            <a:r>
              <a:rPr lang="zh-Hant" altLang="en-US" sz="800" dirty="0">
                <a:latin typeface="+mn-ea"/>
              </a:rPr>
              <a:t>美安國際大會</a:t>
            </a:r>
            <a:r>
              <a:rPr lang="en-US" altLang="zh-Hant" sz="800" dirty="0">
                <a:latin typeface="+mn-ea"/>
              </a:rPr>
              <a:t>VIP</a:t>
            </a:r>
            <a:r>
              <a:rPr lang="zh-Hant" altLang="en-US" sz="800" dirty="0" smtClean="0">
                <a:latin typeface="+mn-ea"/>
              </a:rPr>
              <a:t>座位</a:t>
            </a:r>
            <a:r>
              <a:rPr lang="en-US" altLang="zh-Hant" sz="800" dirty="0" smtClean="0">
                <a:latin typeface="+mn-ea"/>
              </a:rPr>
              <a:t/>
            </a:r>
            <a:br>
              <a:rPr lang="en-US" altLang="zh-Hant" sz="800" dirty="0" smtClean="0">
                <a:latin typeface="+mn-ea"/>
              </a:rPr>
            </a:br>
            <a:r>
              <a:rPr lang="en-US" sz="700" dirty="0">
                <a:latin typeface="+mn-ea"/>
              </a:rPr>
              <a:t>VIP Seating at International Convention </a:t>
            </a:r>
            <a:r>
              <a:rPr lang="en-US" sz="700" dirty="0" smtClean="0">
                <a:latin typeface="+mn-ea"/>
              </a:rPr>
              <a:t>2016</a:t>
            </a:r>
            <a:endParaRPr lang="zh-Hant" altLang="en-US" sz="700" dirty="0">
              <a:latin typeface="+mn-ea"/>
            </a:endParaRPr>
          </a:p>
          <a:p>
            <a:pPr marL="171450" indent="-171450" algn="just">
              <a:buFont typeface="Arial"/>
              <a:buChar char="•"/>
            </a:pPr>
            <a:r>
              <a:rPr lang="zh-Hant" altLang="en-US" sz="800" dirty="0" smtClean="0">
                <a:latin typeface="+mn-ea"/>
              </a:rPr>
              <a:t>舞台與網路表揚</a:t>
            </a:r>
            <a:r>
              <a:rPr lang="en-US" altLang="zh-Hant" sz="800" dirty="0" smtClean="0">
                <a:latin typeface="+mn-ea"/>
              </a:rPr>
              <a:t/>
            </a:r>
            <a:br>
              <a:rPr lang="en-US" altLang="zh-Hant" sz="800" dirty="0" smtClean="0">
                <a:latin typeface="+mn-ea"/>
              </a:rPr>
            </a:br>
            <a:r>
              <a:rPr lang="en-US" sz="800" dirty="0">
                <a:latin typeface="+mn-ea"/>
              </a:rPr>
              <a:t>Stage and Online Recognition</a:t>
            </a:r>
            <a:endParaRPr lang="zh-Hant" altLang="en-US" sz="800" dirty="0">
              <a:latin typeface="+mn-ea"/>
            </a:endParaRPr>
          </a:p>
        </p:txBody>
      </p:sp>
      <p:grpSp>
        <p:nvGrpSpPr>
          <p:cNvPr id="25" name="Group 1984"/>
          <p:cNvGrpSpPr/>
          <p:nvPr/>
        </p:nvGrpSpPr>
        <p:grpSpPr>
          <a:xfrm>
            <a:off x="4573146" y="895350"/>
            <a:ext cx="2284854" cy="369975"/>
            <a:chOff x="0" y="-1"/>
            <a:chExt cx="2230517" cy="369974"/>
          </a:xfrm>
        </p:grpSpPr>
        <p:sp>
          <p:nvSpPr>
            <p:cNvPr id="26" name="Shape 1982"/>
            <p:cNvSpPr/>
            <p:nvPr/>
          </p:nvSpPr>
          <p:spPr>
            <a:xfrm>
              <a:off x="0" y="-1"/>
              <a:ext cx="2230517" cy="369974"/>
            </a:xfrm>
            <a:prstGeom prst="rect">
              <a:avLst/>
            </a:prstGeom>
            <a:solidFill>
              <a:srgbClr val="17375E"/>
            </a:solidFill>
            <a:ln w="12700" cap="flat">
              <a:noFill/>
              <a:miter lim="400000"/>
            </a:ln>
            <a:effectLst>
              <a:reflection stA="63000" endPos="40000" dir="5400000" sy="-100000" algn="bl" rotWithShape="0"/>
            </a:effectLst>
          </p:spPr>
          <p:txBody>
            <a:bodyPr wrap="square" lIns="0" tIns="0" rIns="0" bIns="0" numCol="1" anchor="ctr">
              <a:noAutofit/>
            </a:bodyPr>
            <a:lstStyle/>
            <a:p>
              <a:pPr lvl="0" defTabSz="514350">
                <a:defRPr sz="1600" b="1">
                  <a:solidFill>
                    <a:srgbClr val="FFFFFF"/>
                  </a:solidFill>
                  <a:latin typeface="微軟正黑體"/>
                  <a:ea typeface="微軟正黑體"/>
                  <a:cs typeface="微軟正黑體"/>
                  <a:sym typeface="微軟正黑體"/>
                </a:defRPr>
              </a:pPr>
              <a:endParaRPr>
                <a:latin typeface="+mn-ea"/>
              </a:endParaRPr>
            </a:p>
          </p:txBody>
        </p:sp>
        <p:sp>
          <p:nvSpPr>
            <p:cNvPr id="27" name="Shape 1983"/>
            <p:cNvSpPr/>
            <p:nvPr/>
          </p:nvSpPr>
          <p:spPr>
            <a:xfrm>
              <a:off x="0" y="46486"/>
              <a:ext cx="2230517"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a:r>
                <a:rPr lang="zh-Hant" altLang="en-US" b="1" dirty="0" smtClean="0">
                  <a:solidFill>
                    <a:srgbClr val="FFFFFF"/>
                  </a:solidFill>
                  <a:latin typeface="+mn-ea"/>
                </a:rPr>
                <a:t>三獎</a:t>
              </a:r>
              <a:r>
                <a:rPr lang="en-US" altLang="zh-Hant" b="1" dirty="0" smtClean="0">
                  <a:solidFill>
                    <a:srgbClr val="FFFFFF"/>
                  </a:solidFill>
                  <a:latin typeface="+mn-ea"/>
                </a:rPr>
                <a:t> </a:t>
              </a:r>
              <a:r>
                <a:rPr lang="en-US" b="1" dirty="0">
                  <a:solidFill>
                    <a:srgbClr val="FFFFFF"/>
                  </a:solidFill>
                  <a:latin typeface="+mn-ea"/>
                </a:rPr>
                <a:t>3rd </a:t>
              </a:r>
              <a:r>
                <a:rPr lang="en-US" b="1" dirty="0" smtClean="0">
                  <a:solidFill>
                    <a:srgbClr val="FFFFFF"/>
                  </a:solidFill>
                  <a:latin typeface="+mn-ea"/>
                </a:rPr>
                <a:t>Prize</a:t>
              </a:r>
              <a:endParaRPr lang="en-US" b="1" dirty="0">
                <a:solidFill>
                  <a:srgbClr val="FFFFFF"/>
                </a:solidFill>
                <a:latin typeface="+mn-ea"/>
              </a:endParaRPr>
            </a:p>
          </p:txBody>
        </p:sp>
      </p:grpSp>
      <p:grpSp>
        <p:nvGrpSpPr>
          <p:cNvPr id="28" name="Group 1987"/>
          <p:cNvGrpSpPr/>
          <p:nvPr/>
        </p:nvGrpSpPr>
        <p:grpSpPr>
          <a:xfrm>
            <a:off x="6858000" y="895350"/>
            <a:ext cx="2311400" cy="369975"/>
            <a:chOff x="-1" y="-1"/>
            <a:chExt cx="2399820" cy="369974"/>
          </a:xfrm>
        </p:grpSpPr>
        <p:sp>
          <p:nvSpPr>
            <p:cNvPr id="29" name="Shape 1985"/>
            <p:cNvSpPr/>
            <p:nvPr/>
          </p:nvSpPr>
          <p:spPr>
            <a:xfrm>
              <a:off x="-1" y="-1"/>
              <a:ext cx="2399820" cy="369974"/>
            </a:xfrm>
            <a:prstGeom prst="rect">
              <a:avLst/>
            </a:prstGeom>
            <a:solidFill>
              <a:srgbClr val="0070C0"/>
            </a:solidFill>
            <a:ln w="12700" cap="flat">
              <a:noFill/>
              <a:miter lim="400000"/>
            </a:ln>
            <a:effectLst>
              <a:reflection stA="50000" endPos="40000" dir="5400000" sy="-100000" algn="bl" rotWithShape="0"/>
            </a:effectLst>
          </p:spPr>
          <p:txBody>
            <a:bodyPr wrap="square" lIns="0" tIns="0" rIns="0" bIns="0" numCol="1" anchor="ctr">
              <a:noAutofit/>
            </a:bodyPr>
            <a:lstStyle/>
            <a:p>
              <a:pPr lvl="0" algn="ctr" defTabSz="514350">
                <a:defRPr sz="1600" b="1">
                  <a:solidFill>
                    <a:srgbClr val="FFFFFF"/>
                  </a:solidFill>
                  <a:latin typeface="微軟正黑體"/>
                  <a:ea typeface="微軟正黑體"/>
                  <a:cs typeface="微軟正黑體"/>
                  <a:sym typeface="微軟正黑體"/>
                </a:defRPr>
              </a:pPr>
              <a:endParaRPr>
                <a:latin typeface="+mn-ea"/>
              </a:endParaRPr>
            </a:p>
          </p:txBody>
        </p:sp>
        <p:sp>
          <p:nvSpPr>
            <p:cNvPr id="30" name="Shape 1986"/>
            <p:cNvSpPr/>
            <p:nvPr/>
          </p:nvSpPr>
          <p:spPr>
            <a:xfrm>
              <a:off x="-1" y="61876"/>
              <a:ext cx="2399820" cy="246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514350">
                <a:defRPr sz="1600" b="1">
                  <a:solidFill>
                    <a:srgbClr val="FFFFFF"/>
                  </a:solidFill>
                  <a:latin typeface="微軟正黑體"/>
                  <a:ea typeface="微軟正黑體"/>
                  <a:cs typeface="微軟正黑體"/>
                  <a:sym typeface="微軟正黑體"/>
                </a:defRPr>
              </a:lvl1pPr>
            </a:lstStyle>
            <a:p>
              <a:r>
                <a:rPr lang="zh-Hant" altLang="en-US" dirty="0" smtClean="0">
                  <a:latin typeface="+mn-ea"/>
                  <a:ea typeface="+mn-ea"/>
                </a:rPr>
                <a:t>獲勝團隊</a:t>
              </a:r>
              <a:r>
                <a:rPr lang="en-US" altLang="zh-Hant" dirty="0" smtClean="0">
                  <a:latin typeface="+mn-ea"/>
                  <a:ea typeface="+mn-ea"/>
                </a:rPr>
                <a:t> </a:t>
              </a:r>
              <a:r>
                <a:rPr lang="en-US" dirty="0">
                  <a:latin typeface="+mn-ea"/>
                  <a:ea typeface="+mn-ea"/>
                </a:rPr>
                <a:t>Winning </a:t>
              </a:r>
              <a:r>
                <a:rPr lang="en-US" dirty="0" smtClean="0">
                  <a:latin typeface="+mn-ea"/>
                  <a:ea typeface="+mn-ea"/>
                </a:rPr>
                <a:t>Team</a:t>
              </a:r>
              <a:endParaRPr lang="en-US" dirty="0">
                <a:latin typeface="+mn-ea"/>
                <a:ea typeface="+mn-ea"/>
              </a:endParaRPr>
            </a:p>
          </p:txBody>
        </p:sp>
      </p:grpSp>
      <p:sp>
        <p:nvSpPr>
          <p:cNvPr id="31" name="Shape 1991"/>
          <p:cNvSpPr/>
          <p:nvPr/>
        </p:nvSpPr>
        <p:spPr>
          <a:xfrm flipH="1">
            <a:off x="6858000" y="1276350"/>
            <a:ext cx="1" cy="2791049"/>
          </a:xfrm>
          <a:prstGeom prst="line">
            <a:avLst/>
          </a:prstGeom>
          <a:ln>
            <a:solidFill>
              <a:srgbClr val="46AAC4"/>
            </a:solidFill>
          </a:ln>
        </p:spPr>
        <p:txBody>
          <a:bodyPr lIns="0" tIns="0" rIns="0" bIns="0"/>
          <a:lstStyle/>
          <a:p>
            <a:pPr lvl="0">
              <a:defRPr sz="1200">
                <a:latin typeface="+mj-lt"/>
                <a:ea typeface="+mj-ea"/>
                <a:cs typeface="+mj-cs"/>
                <a:sym typeface="Helvetica"/>
              </a:defRPr>
            </a:pPr>
            <a:endParaRPr>
              <a:latin typeface="+mn-ea"/>
            </a:endParaRPr>
          </a:p>
        </p:txBody>
      </p:sp>
      <p:sp>
        <p:nvSpPr>
          <p:cNvPr id="32" name="Shape 1994"/>
          <p:cNvSpPr/>
          <p:nvPr/>
        </p:nvSpPr>
        <p:spPr>
          <a:xfrm>
            <a:off x="7010400" y="2449763"/>
            <a:ext cx="1905000"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171450" indent="-171450">
              <a:buFont typeface="Arial"/>
              <a:buChar char="•"/>
            </a:pPr>
            <a:r>
              <a:rPr lang="en-US" altLang="zh-Hant" sz="800" dirty="0">
                <a:latin typeface="+mn-ea"/>
              </a:rPr>
              <a:t>2016</a:t>
            </a:r>
            <a:r>
              <a:rPr lang="zh-Hant" altLang="en-US" sz="800" dirty="0">
                <a:latin typeface="+mn-ea"/>
              </a:rPr>
              <a:t>國際大會</a:t>
            </a:r>
            <a:r>
              <a:rPr lang="en-US" altLang="zh-Hant" sz="800" dirty="0">
                <a:latin typeface="+mn-ea"/>
              </a:rPr>
              <a:t>VIP</a:t>
            </a:r>
            <a:r>
              <a:rPr lang="zh-Hant" altLang="en-US" sz="800" dirty="0" smtClean="0">
                <a:latin typeface="+mn-ea"/>
              </a:rPr>
              <a:t>午餐一份</a:t>
            </a:r>
            <a:r>
              <a:rPr lang="en-US" altLang="zh-Hant" sz="800" dirty="0" smtClean="0">
                <a:latin typeface="+mn-ea"/>
              </a:rPr>
              <a:t/>
            </a:r>
            <a:br>
              <a:rPr lang="en-US" altLang="zh-Hant" sz="800" dirty="0" smtClean="0">
                <a:latin typeface="+mn-ea"/>
              </a:rPr>
            </a:br>
            <a:r>
              <a:rPr lang="en-US" sz="800" dirty="0">
                <a:latin typeface="+mn-ea"/>
              </a:rPr>
              <a:t>1 VIP Lunch at International Convention 2016</a:t>
            </a:r>
            <a:endParaRPr lang="zh-Hant" altLang="en-US" sz="800" dirty="0">
              <a:latin typeface="+mn-ea"/>
            </a:endParaRPr>
          </a:p>
          <a:p>
            <a:pPr marL="171450" indent="-171450">
              <a:buFont typeface="Arial"/>
              <a:buChar char="•"/>
            </a:pPr>
            <a:r>
              <a:rPr lang="zh-Hant" altLang="en-US" sz="800" dirty="0">
                <a:latin typeface="+mn-ea"/>
              </a:rPr>
              <a:t>與</a:t>
            </a:r>
            <a:r>
              <a:rPr lang="en-US" altLang="zh-Hant" sz="800" dirty="0">
                <a:latin typeface="+mn-ea"/>
              </a:rPr>
              <a:t>JR </a:t>
            </a:r>
            <a:r>
              <a:rPr lang="en-US" altLang="zh-Hant" sz="800" dirty="0" err="1">
                <a:latin typeface="+mn-ea"/>
              </a:rPr>
              <a:t>Ridinger</a:t>
            </a:r>
            <a:r>
              <a:rPr lang="zh-Hant" altLang="en-US" sz="800" dirty="0" smtClean="0">
                <a:latin typeface="+mn-ea"/>
              </a:rPr>
              <a:t>會面</a:t>
            </a:r>
            <a:r>
              <a:rPr lang="en-US" altLang="zh-Hant" sz="800" dirty="0" smtClean="0">
                <a:latin typeface="+mn-ea"/>
              </a:rPr>
              <a:t/>
            </a:r>
            <a:br>
              <a:rPr lang="en-US" altLang="zh-Hant" sz="800" dirty="0" smtClean="0">
                <a:latin typeface="+mn-ea"/>
              </a:rPr>
            </a:br>
            <a:r>
              <a:rPr lang="en-US" sz="800" dirty="0">
                <a:latin typeface="+mn-ea"/>
              </a:rPr>
              <a:t>1 Meet and Greet with JR </a:t>
            </a:r>
            <a:r>
              <a:rPr lang="en-US" sz="800" dirty="0" err="1">
                <a:latin typeface="+mn-ea"/>
              </a:rPr>
              <a:t>Ridinger</a:t>
            </a:r>
            <a:endParaRPr lang="zh-Hant" altLang="en-US" sz="800" dirty="0">
              <a:latin typeface="+mn-ea"/>
            </a:endParaRPr>
          </a:p>
        </p:txBody>
      </p:sp>
      <p:pic>
        <p:nvPicPr>
          <p:cNvPr id="3" name="Picture 2" descr="Screen Shot 2016-04-18 at 7.5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04950"/>
            <a:ext cx="914400" cy="706837"/>
          </a:xfrm>
          <a:prstGeom prst="rect">
            <a:avLst/>
          </a:prstGeom>
        </p:spPr>
      </p:pic>
      <p:pic>
        <p:nvPicPr>
          <p:cNvPr id="4" name="Picture 3" descr="Screen Shot 2016-04-18 at 7.54.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504950"/>
            <a:ext cx="533400" cy="775855"/>
          </a:xfrm>
          <a:prstGeom prst="rect">
            <a:avLst/>
          </a:prstGeom>
        </p:spPr>
      </p:pic>
      <p:pic>
        <p:nvPicPr>
          <p:cNvPr id="5" name="Picture 4" descr="Screen Shot 2016-04-18 at 7.54.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9335" y="1521559"/>
            <a:ext cx="582665" cy="745391"/>
          </a:xfrm>
          <a:prstGeom prst="rect">
            <a:avLst/>
          </a:prstGeom>
        </p:spPr>
      </p:pic>
      <p:pic>
        <p:nvPicPr>
          <p:cNvPr id="6" name="Picture 5" descr="Screen Shot 2016-04-18 at 7.54.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1504949"/>
            <a:ext cx="570089" cy="794053"/>
          </a:xfrm>
          <a:prstGeom prst="rect">
            <a:avLst/>
          </a:prstGeom>
        </p:spPr>
      </p:pic>
    </p:spTree>
    <p:extLst>
      <p:ext uri="{BB962C8B-B14F-4D97-AF65-F5344CB8AC3E}">
        <p14:creationId xmlns:p14="http://schemas.microsoft.com/office/powerpoint/2010/main" val="1506531671"/>
      </p:ext>
    </p:extLst>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2139"/>
            <a:ext cx="3962400" cy="4460875"/>
          </a:xfrm>
        </p:spPr>
        <p:txBody>
          <a:bodyPr/>
          <a:lstStyle/>
          <a:p>
            <a:pPr marL="0" indent="0">
              <a:buNone/>
            </a:pPr>
            <a:r>
              <a:rPr lang="zh-Hant" altLang="en-US" sz="1050" b="1" dirty="0" smtClean="0">
                <a:latin typeface="+mn-ea"/>
              </a:rPr>
              <a:t>競賽規則總覽</a:t>
            </a:r>
            <a:r>
              <a:rPr lang="en-US" altLang="zh-Hant" sz="1050" b="1" dirty="0" smtClean="0">
                <a:latin typeface="+mn-ea"/>
              </a:rPr>
              <a:t> </a:t>
            </a:r>
            <a:r>
              <a:rPr lang="en-US" sz="1050" b="1" dirty="0">
                <a:latin typeface="+mn-ea"/>
              </a:rPr>
              <a:t>Overview of Contest </a:t>
            </a:r>
            <a:r>
              <a:rPr lang="en-US" sz="1050" b="1" dirty="0" smtClean="0">
                <a:latin typeface="+mn-ea"/>
              </a:rPr>
              <a:t>Rules</a:t>
            </a:r>
            <a:endParaRPr lang="zh-Hant" altLang="en-US" sz="1050" b="1" dirty="0">
              <a:latin typeface="+mn-ea"/>
            </a:endParaRPr>
          </a:p>
          <a:p>
            <a:r>
              <a:rPr lang="zh-Hant" altLang="en-US" sz="1050" dirty="0">
                <a:latin typeface="+mn-ea"/>
              </a:rPr>
              <a:t>個人獎項將頒給在挑戰期間獲得最多點數的參賽者</a:t>
            </a:r>
            <a:r>
              <a:rPr lang="zh-Hant" altLang="en-US" sz="1050" dirty="0" smtClean="0">
                <a:latin typeface="+mn-ea"/>
              </a:rPr>
              <a:t>。</a:t>
            </a:r>
            <a:r>
              <a:rPr lang="en-US" altLang="zh-Hant" sz="1050" dirty="0" smtClean="0">
                <a:latin typeface="+mn-ea"/>
              </a:rPr>
              <a:t/>
            </a:r>
            <a:br>
              <a:rPr lang="en-US" altLang="zh-Hant" sz="1050" dirty="0" smtClean="0">
                <a:latin typeface="+mn-ea"/>
              </a:rPr>
            </a:br>
            <a:r>
              <a:rPr lang="en-US" sz="1050" dirty="0">
                <a:latin typeface="+mn-ea"/>
              </a:rPr>
              <a:t>Individual Prizes will be awarded to Participants who earn the most points during the Challenge Period.</a:t>
            </a:r>
            <a:endParaRPr lang="zh-Hant" altLang="en-US" sz="1050" dirty="0">
              <a:latin typeface="+mn-ea"/>
            </a:endParaRPr>
          </a:p>
          <a:p>
            <a:pPr marL="0" indent="0">
              <a:buNone/>
            </a:pPr>
            <a:r>
              <a:rPr lang="zh-Hant" altLang="en-US" sz="1050" b="1" dirty="0">
                <a:latin typeface="+mn-ea"/>
              </a:rPr>
              <a:t>成績 </a:t>
            </a:r>
            <a:r>
              <a:rPr lang="en-US" altLang="zh-Hant" sz="1050" b="1" dirty="0">
                <a:latin typeface="+mn-ea"/>
              </a:rPr>
              <a:t>| </a:t>
            </a:r>
            <a:r>
              <a:rPr lang="zh-Hant" altLang="en-US" sz="1050" b="1" dirty="0" smtClean="0">
                <a:latin typeface="+mn-ea"/>
              </a:rPr>
              <a:t>獲得點數</a:t>
            </a:r>
            <a:r>
              <a:rPr lang="en-US" altLang="zh-Hant" sz="1050" b="1" dirty="0" smtClean="0">
                <a:latin typeface="+mn-ea"/>
              </a:rPr>
              <a:t> </a:t>
            </a:r>
            <a:r>
              <a:rPr lang="en-US" sz="1050" b="1" dirty="0">
                <a:latin typeface="+mn-ea"/>
              </a:rPr>
              <a:t>Achievement | Points </a:t>
            </a:r>
            <a:r>
              <a:rPr lang="en-US" sz="1050" b="1" dirty="0" smtClean="0">
                <a:latin typeface="+mn-ea"/>
              </a:rPr>
              <a:t>Awarded</a:t>
            </a:r>
            <a:endParaRPr lang="zh-Hant" altLang="en-US" sz="1050" b="1" dirty="0">
              <a:latin typeface="+mn-ea"/>
            </a:endParaRPr>
          </a:p>
          <a:p>
            <a:r>
              <a:rPr lang="zh-Hant" altLang="en-US" sz="1050" dirty="0">
                <a:latin typeface="+mn-ea"/>
              </a:rPr>
              <a:t>完成網站會談 </a:t>
            </a:r>
            <a:r>
              <a:rPr lang="en-US" altLang="zh-Hant" sz="1050" dirty="0">
                <a:latin typeface="+mn-ea"/>
              </a:rPr>
              <a:t>(</a:t>
            </a:r>
            <a:r>
              <a:rPr lang="zh-Hant" altLang="en-US" sz="1050" dirty="0">
                <a:latin typeface="+mn-ea"/>
              </a:rPr>
              <a:t>銷售行事曆</a:t>
            </a:r>
            <a:r>
              <a:rPr lang="en-US" altLang="zh-Hant" sz="1050" dirty="0">
                <a:latin typeface="+mn-ea"/>
              </a:rPr>
              <a:t>) | </a:t>
            </a:r>
            <a:r>
              <a:rPr lang="en-US" altLang="zh-Hant" sz="1050" dirty="0" smtClean="0">
                <a:latin typeface="+mn-ea"/>
              </a:rPr>
              <a:t>25</a:t>
            </a:r>
            <a:br>
              <a:rPr lang="en-US" altLang="zh-Hant" sz="1050" dirty="0" smtClean="0">
                <a:latin typeface="+mn-ea"/>
              </a:rPr>
            </a:br>
            <a:r>
              <a:rPr lang="en-US" sz="1050" dirty="0">
                <a:latin typeface="+mn-ea"/>
              </a:rPr>
              <a:t>Complete Website Appointment (Sales Calendar) | 25</a:t>
            </a:r>
            <a:endParaRPr lang="en-US" altLang="zh-Hant" sz="1050" dirty="0">
              <a:latin typeface="+mn-ea"/>
            </a:endParaRPr>
          </a:p>
          <a:p>
            <a:r>
              <a:rPr lang="zh-Hant" altLang="en-US" sz="1050" dirty="0">
                <a:latin typeface="+mn-ea"/>
              </a:rPr>
              <a:t>完成數位行銷產品會談 </a:t>
            </a:r>
            <a:r>
              <a:rPr lang="en-US" altLang="zh-Hant" sz="1050" dirty="0">
                <a:latin typeface="+mn-ea"/>
              </a:rPr>
              <a:t>(</a:t>
            </a:r>
            <a:r>
              <a:rPr lang="zh-Hant" altLang="en-US" sz="1050" dirty="0">
                <a:latin typeface="+mn-ea"/>
              </a:rPr>
              <a:t>銷售行事曆</a:t>
            </a:r>
            <a:r>
              <a:rPr lang="en-US" altLang="zh-Hant" sz="1050" dirty="0">
                <a:latin typeface="+mn-ea"/>
              </a:rPr>
              <a:t>) | </a:t>
            </a:r>
            <a:r>
              <a:rPr lang="en-US" altLang="zh-Hant" sz="1050" dirty="0" smtClean="0">
                <a:latin typeface="+mn-ea"/>
              </a:rPr>
              <a:t>25</a:t>
            </a:r>
            <a:br>
              <a:rPr lang="en-US" altLang="zh-Hant" sz="1050" dirty="0" smtClean="0">
                <a:latin typeface="+mn-ea"/>
              </a:rPr>
            </a:br>
            <a:r>
              <a:rPr lang="en-US" sz="1050" dirty="0">
                <a:latin typeface="+mn-ea"/>
              </a:rPr>
              <a:t>Complete DMP Appointment (Sales Calendar) | 25</a:t>
            </a:r>
            <a:endParaRPr lang="en-US" altLang="zh-Hant" sz="1050" dirty="0">
              <a:latin typeface="+mn-ea"/>
            </a:endParaRPr>
          </a:p>
          <a:p>
            <a:r>
              <a:rPr lang="zh-Hant" altLang="en-US" sz="1050" dirty="0">
                <a:latin typeface="+mn-ea"/>
              </a:rPr>
              <a:t>網站銷售 </a:t>
            </a:r>
            <a:r>
              <a:rPr lang="en-US" altLang="zh-Hant" sz="1050" dirty="0">
                <a:latin typeface="+mn-ea"/>
              </a:rPr>
              <a:t>| </a:t>
            </a:r>
            <a:r>
              <a:rPr lang="en-US" altLang="zh-Hant" sz="1050" dirty="0" smtClean="0">
                <a:latin typeface="+mn-ea"/>
              </a:rPr>
              <a:t>100</a:t>
            </a:r>
            <a:br>
              <a:rPr lang="en-US" altLang="zh-Hant" sz="1050" dirty="0" smtClean="0">
                <a:latin typeface="+mn-ea"/>
              </a:rPr>
            </a:br>
            <a:r>
              <a:rPr lang="hr-HR" sz="1050" dirty="0">
                <a:latin typeface="+mn-ea"/>
              </a:rPr>
              <a:t>Website Sale | </a:t>
            </a:r>
            <a:r>
              <a:rPr lang="hr-HR" sz="1050" dirty="0" smtClean="0">
                <a:latin typeface="+mn-ea"/>
              </a:rPr>
              <a:t>100</a:t>
            </a:r>
          </a:p>
          <a:p>
            <a:r>
              <a:rPr lang="hr-HR" sz="1050" dirty="0">
                <a:latin typeface="+mn-ea"/>
              </a:rPr>
              <a:t>DMP Sale | 100</a:t>
            </a:r>
            <a:endParaRPr lang="en-US" altLang="zh-Hant" sz="1050" dirty="0">
              <a:latin typeface="+mn-ea"/>
            </a:endParaRPr>
          </a:p>
          <a:p>
            <a:r>
              <a:rPr lang="zh-Hant" altLang="en-US" sz="1050" dirty="0">
                <a:latin typeface="+mn-ea"/>
              </a:rPr>
              <a:t>個人贊助 </a:t>
            </a:r>
            <a:r>
              <a:rPr lang="en-US" altLang="zh-Hant" sz="1050" dirty="0">
                <a:latin typeface="+mn-ea"/>
              </a:rPr>
              <a:t>| </a:t>
            </a:r>
            <a:r>
              <a:rPr lang="en-US" altLang="zh-Hant" sz="1050" dirty="0" smtClean="0">
                <a:latin typeface="+mn-ea"/>
              </a:rPr>
              <a:t>100</a:t>
            </a:r>
            <a:br>
              <a:rPr lang="en-US" altLang="zh-Hant" sz="1050" dirty="0" smtClean="0">
                <a:latin typeface="+mn-ea"/>
              </a:rPr>
            </a:br>
            <a:r>
              <a:rPr lang="en-US" sz="1050" dirty="0">
                <a:latin typeface="+mn-ea"/>
              </a:rPr>
              <a:t>Personally Sponsored | 100</a:t>
            </a:r>
            <a:endParaRPr lang="en-US" altLang="zh-Hant" sz="1050" dirty="0">
              <a:latin typeface="+mn-ea"/>
            </a:endParaRPr>
          </a:p>
          <a:p>
            <a:r>
              <a:rPr lang="zh-Hant" altLang="en-US" sz="1050" dirty="0">
                <a:latin typeface="+mn-ea"/>
              </a:rPr>
              <a:t>主要活動門票 </a:t>
            </a:r>
            <a:r>
              <a:rPr lang="en-US" altLang="zh-Hant" sz="1050" dirty="0">
                <a:latin typeface="+mn-ea"/>
              </a:rPr>
              <a:t>| </a:t>
            </a:r>
            <a:r>
              <a:rPr lang="en-US" altLang="zh-Hant" sz="1050" dirty="0" smtClean="0">
                <a:latin typeface="+mn-ea"/>
              </a:rPr>
              <a:t>25</a:t>
            </a:r>
            <a:br>
              <a:rPr lang="en-US" altLang="zh-Hant" sz="1050" dirty="0" smtClean="0">
                <a:latin typeface="+mn-ea"/>
              </a:rPr>
            </a:br>
            <a:r>
              <a:rPr lang="en-US" sz="1050" dirty="0">
                <a:latin typeface="+mn-ea"/>
              </a:rPr>
              <a:t>Ticket to Major Event | 25</a:t>
            </a:r>
            <a:endParaRPr lang="en-US" altLang="zh-Hant" sz="1050" dirty="0">
              <a:latin typeface="+mn-ea"/>
            </a:endParaRPr>
          </a:p>
          <a:p>
            <a:r>
              <a:rPr lang="zh-Hant" altLang="en-US" sz="1050" dirty="0">
                <a:latin typeface="+mn-ea"/>
              </a:rPr>
              <a:t>參加網路中心訓練 </a:t>
            </a:r>
            <a:r>
              <a:rPr lang="en-US" altLang="zh-Hant" sz="1050" dirty="0">
                <a:latin typeface="+mn-ea"/>
              </a:rPr>
              <a:t>| </a:t>
            </a:r>
            <a:r>
              <a:rPr lang="en-US" altLang="zh-Hant" sz="1050" dirty="0" smtClean="0">
                <a:latin typeface="+mn-ea"/>
              </a:rPr>
              <a:t>25</a:t>
            </a:r>
            <a:br>
              <a:rPr lang="en-US" altLang="zh-Hant" sz="1050" dirty="0" smtClean="0">
                <a:latin typeface="+mn-ea"/>
              </a:rPr>
            </a:br>
            <a:r>
              <a:rPr lang="is-IS" sz="1050" dirty="0">
                <a:latin typeface="+mn-ea"/>
              </a:rPr>
              <a:t>Attend WCT | 25</a:t>
            </a:r>
            <a:endParaRPr lang="en-US" altLang="zh-Hant" sz="1050" dirty="0">
              <a:latin typeface="+mn-ea"/>
            </a:endParaRPr>
          </a:p>
          <a:p>
            <a:r>
              <a:rPr lang="en-US" altLang="zh-Hant" sz="1050" dirty="0">
                <a:latin typeface="+mn-ea"/>
              </a:rPr>
              <a:t>SHOP Local Partner | </a:t>
            </a:r>
            <a:r>
              <a:rPr lang="en-US" altLang="zh-Hant" sz="1050" dirty="0" smtClean="0">
                <a:latin typeface="+mn-ea"/>
              </a:rPr>
              <a:t>50</a:t>
            </a:r>
            <a:endParaRPr lang="en-US" altLang="zh-Hant" sz="1050" dirty="0">
              <a:latin typeface="+mn-ea"/>
            </a:endParaRPr>
          </a:p>
          <a:p>
            <a:r>
              <a:rPr lang="zh-Hant" altLang="en-US" sz="1050" dirty="0">
                <a:latin typeface="+mn-ea"/>
              </a:rPr>
              <a:t>提交報告 </a:t>
            </a:r>
            <a:r>
              <a:rPr lang="en-US" altLang="zh-Hant" sz="1050" dirty="0">
                <a:latin typeface="+mn-ea"/>
              </a:rPr>
              <a:t>| </a:t>
            </a:r>
            <a:r>
              <a:rPr lang="en-US" altLang="zh-Hant" sz="1050" dirty="0" smtClean="0">
                <a:latin typeface="+mn-ea"/>
              </a:rPr>
              <a:t>10</a:t>
            </a:r>
            <a:br>
              <a:rPr lang="en-US" altLang="zh-Hant" sz="1050" dirty="0" smtClean="0">
                <a:latin typeface="+mn-ea"/>
              </a:rPr>
            </a:br>
            <a:r>
              <a:rPr lang="hr-HR" sz="1050" dirty="0">
                <a:latin typeface="+mn-ea"/>
              </a:rPr>
              <a:t>Submit Report | </a:t>
            </a:r>
            <a:r>
              <a:rPr lang="hr-HR" sz="1050" dirty="0" smtClean="0">
                <a:latin typeface="+mn-ea"/>
              </a:rPr>
              <a:t>10</a:t>
            </a:r>
            <a:endParaRPr lang="en-US" altLang="zh-Hant" sz="1050" dirty="0">
              <a:latin typeface="+mn-ea"/>
            </a:endParaRPr>
          </a:p>
          <a:p>
            <a:r>
              <a:rPr lang="zh-Hant" altLang="en-US" sz="1050" dirty="0">
                <a:latin typeface="+mn-ea"/>
              </a:rPr>
              <a:t>達成網路中心挑戰 </a:t>
            </a:r>
            <a:r>
              <a:rPr lang="en-US" altLang="zh-Hant" sz="1050" dirty="0">
                <a:latin typeface="+mn-ea"/>
              </a:rPr>
              <a:t>| </a:t>
            </a:r>
            <a:r>
              <a:rPr lang="en-US" altLang="zh-Hant" sz="1050" dirty="0" smtClean="0">
                <a:latin typeface="+mn-ea"/>
              </a:rPr>
              <a:t>200</a:t>
            </a:r>
            <a:br>
              <a:rPr lang="en-US" altLang="zh-Hant" sz="1050" dirty="0" smtClean="0">
                <a:latin typeface="+mn-ea"/>
              </a:rPr>
            </a:br>
            <a:r>
              <a:rPr lang="en-US" sz="1050" dirty="0" smtClean="0">
                <a:latin typeface="+mn-ea"/>
              </a:rPr>
              <a:t>Achieve </a:t>
            </a:r>
            <a:r>
              <a:rPr lang="en-US" sz="1050" dirty="0">
                <a:latin typeface="+mn-ea"/>
              </a:rPr>
              <a:t>the </a:t>
            </a:r>
            <a:r>
              <a:rPr lang="en-US" sz="1050" dirty="0" err="1">
                <a:latin typeface="+mn-ea"/>
              </a:rPr>
              <a:t>WebCenter</a:t>
            </a:r>
            <a:r>
              <a:rPr lang="en-US" sz="1050" dirty="0">
                <a:latin typeface="+mn-ea"/>
              </a:rPr>
              <a:t> Challenge | 200</a:t>
            </a:r>
            <a:endParaRPr lang="zh-Hant" altLang="en-US" sz="1050" dirty="0">
              <a:latin typeface="+mn-ea"/>
            </a:endParaRPr>
          </a:p>
          <a:p>
            <a:endParaRPr lang="en-US" sz="1050" dirty="0">
              <a:latin typeface="+mn-ea"/>
            </a:endParaRPr>
          </a:p>
        </p:txBody>
      </p:sp>
      <p:pic>
        <p:nvPicPr>
          <p:cNvPr id="4" name="Picture 3" descr="Screen Shot 2016-04-18 at 8.11.52 PM.png"/>
          <p:cNvPicPr>
            <a:picLocks noChangeAspect="1"/>
          </p:cNvPicPr>
          <p:nvPr/>
        </p:nvPicPr>
        <p:blipFill rotWithShape="1">
          <a:blip r:embed="rId2" cstate="print">
            <a:extLst>
              <a:ext uri="{28A0092B-C50C-407E-A947-70E740481C1C}">
                <a14:useLocalDpi xmlns:a14="http://schemas.microsoft.com/office/drawing/2010/main" val="0"/>
              </a:ext>
            </a:extLst>
          </a:blip>
          <a:srcRect r="35111"/>
          <a:stretch/>
        </p:blipFill>
        <p:spPr>
          <a:xfrm>
            <a:off x="544918" y="48417"/>
            <a:ext cx="2209799" cy="834389"/>
          </a:xfrm>
          <a:prstGeom prst="rect">
            <a:avLst/>
          </a:prstGeom>
        </p:spPr>
      </p:pic>
      <p:sp>
        <p:nvSpPr>
          <p:cNvPr id="5" name="Content Placeholder 2"/>
          <p:cNvSpPr txBox="1">
            <a:spLocks/>
          </p:cNvSpPr>
          <p:nvPr/>
        </p:nvSpPr>
        <p:spPr>
          <a:xfrm>
            <a:off x="4495800" y="1123950"/>
            <a:ext cx="3962400" cy="4460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s-IS" sz="1100" b="1" dirty="0">
                <a:latin typeface="+mn-ea"/>
              </a:rPr>
              <a:t>成績 | </a:t>
            </a:r>
            <a:r>
              <a:rPr lang="is-IS" sz="1100" b="1" dirty="0" smtClean="0">
                <a:latin typeface="+mn-ea"/>
              </a:rPr>
              <a:t>比重 </a:t>
            </a:r>
            <a:r>
              <a:rPr lang="en-US" sz="1100" b="1" dirty="0">
                <a:latin typeface="+mn-ea"/>
              </a:rPr>
              <a:t>Achievement | </a:t>
            </a:r>
            <a:r>
              <a:rPr lang="en-US" sz="1100" b="1" dirty="0" smtClean="0">
                <a:latin typeface="+mn-ea"/>
              </a:rPr>
              <a:t>Weight</a:t>
            </a:r>
            <a:endParaRPr lang="is-IS" sz="1100" b="1" dirty="0">
              <a:latin typeface="+mn-ea"/>
            </a:endParaRPr>
          </a:p>
          <a:p>
            <a:r>
              <a:rPr lang="is-IS" sz="1100" dirty="0">
                <a:latin typeface="+mn-ea"/>
              </a:rPr>
              <a:t>全部參與的參賽者 | 25</a:t>
            </a:r>
            <a:r>
              <a:rPr lang="is-IS" sz="1100" dirty="0" smtClean="0">
                <a:latin typeface="+mn-ea"/>
              </a:rPr>
              <a:t>%</a:t>
            </a:r>
            <a:br>
              <a:rPr lang="is-IS" sz="1100" dirty="0" smtClean="0">
                <a:latin typeface="+mn-ea"/>
              </a:rPr>
            </a:br>
            <a:r>
              <a:rPr lang="en-US" sz="1100" dirty="0">
                <a:latin typeface="+mn-ea"/>
              </a:rPr>
              <a:t>Total Engaged Participants | 25%</a:t>
            </a:r>
            <a:endParaRPr lang="is-IS" sz="1100" dirty="0">
              <a:latin typeface="+mn-ea"/>
            </a:endParaRPr>
          </a:p>
          <a:p>
            <a:r>
              <a:rPr lang="is-IS" sz="1100" dirty="0">
                <a:latin typeface="+mn-ea"/>
              </a:rPr>
              <a:t>全部銷售 | 25</a:t>
            </a:r>
            <a:r>
              <a:rPr lang="is-IS" sz="1100" dirty="0" smtClean="0">
                <a:latin typeface="+mn-ea"/>
              </a:rPr>
              <a:t>%</a:t>
            </a:r>
            <a:br>
              <a:rPr lang="is-IS" sz="1100" dirty="0" smtClean="0">
                <a:latin typeface="+mn-ea"/>
              </a:rPr>
            </a:br>
            <a:r>
              <a:rPr lang="en-US" sz="1100" dirty="0">
                <a:latin typeface="+mn-ea"/>
              </a:rPr>
              <a:t>Total Sales | 25%</a:t>
            </a:r>
            <a:endParaRPr lang="is-IS" sz="1100" dirty="0">
              <a:latin typeface="+mn-ea"/>
            </a:endParaRPr>
          </a:p>
          <a:p>
            <a:r>
              <a:rPr lang="is-IS" sz="1100" dirty="0">
                <a:latin typeface="+mn-ea"/>
              </a:rPr>
              <a:t>全部新Shop當地企業 | 10</a:t>
            </a:r>
            <a:r>
              <a:rPr lang="is-IS" sz="1100" dirty="0" smtClean="0">
                <a:latin typeface="+mn-ea"/>
              </a:rPr>
              <a:t>%</a:t>
            </a:r>
            <a:br>
              <a:rPr lang="is-IS" sz="1100" dirty="0" smtClean="0">
                <a:latin typeface="+mn-ea"/>
              </a:rPr>
            </a:br>
            <a:r>
              <a:rPr lang="en-US" sz="1100" dirty="0">
                <a:latin typeface="+mn-ea"/>
              </a:rPr>
              <a:t>Total New Shop Local Businesses | 10%</a:t>
            </a:r>
            <a:endParaRPr lang="is-IS" sz="1100" dirty="0">
              <a:latin typeface="+mn-ea"/>
            </a:endParaRPr>
          </a:p>
          <a:p>
            <a:r>
              <a:rPr lang="is-IS" sz="1100" dirty="0">
                <a:latin typeface="+mn-ea"/>
              </a:rPr>
              <a:t>全部個人贊助 | 20</a:t>
            </a:r>
            <a:r>
              <a:rPr lang="is-IS" sz="1100" dirty="0" smtClean="0">
                <a:latin typeface="+mn-ea"/>
              </a:rPr>
              <a:t>%</a:t>
            </a:r>
            <a:br>
              <a:rPr lang="is-IS" sz="1100" dirty="0" smtClean="0">
                <a:latin typeface="+mn-ea"/>
              </a:rPr>
            </a:br>
            <a:r>
              <a:rPr lang="en-US" sz="1100" dirty="0">
                <a:latin typeface="+mn-ea"/>
              </a:rPr>
              <a:t>Total Personally Sponsored | 20%</a:t>
            </a:r>
            <a:endParaRPr lang="is-IS" sz="1100" dirty="0">
              <a:latin typeface="+mn-ea"/>
            </a:endParaRPr>
          </a:p>
          <a:p>
            <a:r>
              <a:rPr lang="is-IS" sz="1100" dirty="0">
                <a:latin typeface="+mn-ea"/>
              </a:rPr>
              <a:t>全部主要活動門票 (MAIC2016) | 10</a:t>
            </a:r>
            <a:r>
              <a:rPr lang="is-IS" sz="1100" dirty="0" smtClean="0">
                <a:latin typeface="+mn-ea"/>
              </a:rPr>
              <a:t>%</a:t>
            </a:r>
            <a:br>
              <a:rPr lang="is-IS" sz="1100" dirty="0" smtClean="0">
                <a:latin typeface="+mn-ea"/>
              </a:rPr>
            </a:br>
            <a:r>
              <a:rPr lang="en-US" sz="1100" dirty="0">
                <a:latin typeface="+mn-ea"/>
              </a:rPr>
              <a:t>Total Tickets to Major Event (MAIC2016) | 10%</a:t>
            </a:r>
            <a:endParaRPr lang="is-IS" sz="1100" dirty="0">
              <a:latin typeface="+mn-ea"/>
            </a:endParaRPr>
          </a:p>
          <a:p>
            <a:r>
              <a:rPr lang="is-IS" sz="1100" dirty="0">
                <a:latin typeface="+mn-ea"/>
              </a:rPr>
              <a:t>全部參加的網路中心訓練| 10</a:t>
            </a:r>
            <a:r>
              <a:rPr lang="is-IS" sz="1100" dirty="0" smtClean="0">
                <a:latin typeface="+mn-ea"/>
              </a:rPr>
              <a:t>%</a:t>
            </a:r>
            <a:br>
              <a:rPr lang="is-IS" sz="1100" dirty="0" smtClean="0">
                <a:latin typeface="+mn-ea"/>
              </a:rPr>
            </a:br>
            <a:r>
              <a:rPr lang="hr-HR" sz="1100" dirty="0">
                <a:latin typeface="+mn-ea"/>
              </a:rPr>
              <a:t>Total WCTS Attended | 10%</a:t>
            </a:r>
            <a:endParaRPr lang="is-IS" sz="1100" dirty="0" smtClean="0">
              <a:latin typeface="+mn-ea"/>
            </a:endParaRPr>
          </a:p>
          <a:p>
            <a:endParaRPr lang="is-IS" sz="1100" dirty="0">
              <a:latin typeface="+mn-ea"/>
            </a:endParaRPr>
          </a:p>
          <a:p>
            <a:r>
              <a:rPr lang="zh-Hant" altLang="en-US" sz="1100" dirty="0">
                <a:latin typeface="+mn-ea"/>
              </a:rPr>
              <a:t>團隊獎項將頒給在挑戰期間獲得最多點數的參賽團隊</a:t>
            </a:r>
            <a:r>
              <a:rPr lang="zh-Hant" altLang="en-US" sz="1100" dirty="0" smtClean="0">
                <a:latin typeface="+mn-ea"/>
              </a:rPr>
              <a:t>。</a:t>
            </a:r>
            <a:r>
              <a:rPr lang="en-US" altLang="zh-Hant" sz="1100" dirty="0" smtClean="0">
                <a:latin typeface="+mn-ea"/>
              </a:rPr>
              <a:t/>
            </a:r>
            <a:br>
              <a:rPr lang="en-US" altLang="zh-Hant" sz="1100" dirty="0" smtClean="0">
                <a:latin typeface="+mn-ea"/>
              </a:rPr>
            </a:br>
            <a:r>
              <a:rPr lang="en-US" sz="1100" dirty="0">
                <a:latin typeface="+mn-ea"/>
              </a:rPr>
              <a:t>The Winning Team will be awarded to the Team who earns the highest score during the Challenge Period.</a:t>
            </a:r>
            <a:endParaRPr lang="en-US" altLang="zh-Hant" sz="1100" dirty="0" smtClean="0">
              <a:latin typeface="+mn-ea"/>
            </a:endParaRPr>
          </a:p>
          <a:p>
            <a:r>
              <a:rPr lang="en-US" altLang="zh-Hant" sz="1100" dirty="0">
                <a:latin typeface="+mn-ea"/>
              </a:rPr>
              <a:t/>
            </a:r>
            <a:br>
              <a:rPr lang="en-US" altLang="zh-Hant" sz="1100" dirty="0">
                <a:latin typeface="+mn-ea"/>
              </a:rPr>
            </a:br>
            <a:endParaRPr lang="is-IS" sz="1100" dirty="0">
              <a:latin typeface="+mn-ea"/>
            </a:endParaRPr>
          </a:p>
        </p:txBody>
      </p:sp>
      <p:sp>
        <p:nvSpPr>
          <p:cNvPr id="7" name="TextBox 6"/>
          <p:cNvSpPr txBox="1"/>
          <p:nvPr/>
        </p:nvSpPr>
        <p:spPr>
          <a:xfrm>
            <a:off x="5867400" y="216009"/>
            <a:ext cx="2819400" cy="907941"/>
          </a:xfrm>
          <a:prstGeom prst="rect">
            <a:avLst/>
          </a:prstGeom>
          <a:noFill/>
        </p:spPr>
        <p:txBody>
          <a:bodyPr wrap="square" rtlCol="0">
            <a:spAutoFit/>
          </a:bodyPr>
          <a:lstStyle/>
          <a:p>
            <a:pPr algn="just"/>
            <a:r>
              <a:rPr lang="en-US" sz="1050" dirty="0">
                <a:solidFill>
                  <a:schemeClr val="accent5"/>
                </a:solidFill>
                <a:latin typeface="+mn-ea"/>
              </a:rPr>
              <a:t>The </a:t>
            </a:r>
            <a:r>
              <a:rPr lang="en-US" sz="1050" dirty="0" err="1">
                <a:solidFill>
                  <a:schemeClr val="accent5"/>
                </a:solidFill>
                <a:latin typeface="+mn-ea"/>
              </a:rPr>
              <a:t>weBVolume</a:t>
            </a:r>
            <a:r>
              <a:rPr lang="en-US" sz="1050" dirty="0">
                <a:solidFill>
                  <a:schemeClr val="accent5"/>
                </a:solidFill>
                <a:latin typeface="+mn-ea"/>
              </a:rPr>
              <a:t> contest</a:t>
            </a:r>
          </a:p>
          <a:p>
            <a:pPr algn="just"/>
            <a:endParaRPr lang="en-US" sz="800" dirty="0">
              <a:latin typeface="+mn-ea"/>
            </a:endParaRPr>
          </a:p>
          <a:p>
            <a:pPr algn="just"/>
            <a:r>
              <a:rPr lang="en-US" sz="700" dirty="0">
                <a:latin typeface="+mn-ea"/>
              </a:rPr>
              <a:t>is designed to help you grow a successful </a:t>
            </a:r>
            <a:r>
              <a:rPr lang="en-US" sz="700" dirty="0" err="1">
                <a:latin typeface="+mn-ea"/>
              </a:rPr>
              <a:t>UnFranchise</a:t>
            </a:r>
            <a:r>
              <a:rPr lang="en-US" sz="700" dirty="0">
                <a:latin typeface="+mn-ea"/>
              </a:rPr>
              <a:t> as a </a:t>
            </a:r>
            <a:r>
              <a:rPr lang="en-US" sz="700" dirty="0" err="1">
                <a:latin typeface="+mn-ea"/>
              </a:rPr>
              <a:t>WebCenter</a:t>
            </a:r>
            <a:r>
              <a:rPr lang="en-US" sz="700" dirty="0">
                <a:latin typeface="+mn-ea"/>
              </a:rPr>
              <a:t> Owner. Participants will be assigned an accountability team, and be able to participate in our weekly webinar series, which focuses on selling and recruiting in the </a:t>
            </a:r>
            <a:r>
              <a:rPr lang="en-US" sz="700" dirty="0" err="1">
                <a:latin typeface="+mn-ea"/>
              </a:rPr>
              <a:t>WebCenter</a:t>
            </a:r>
            <a:r>
              <a:rPr lang="en-US" sz="700" dirty="0">
                <a:latin typeface="+mn-ea"/>
              </a:rPr>
              <a:t> division. They will also be entered to win individual and team prizes. </a:t>
            </a:r>
          </a:p>
        </p:txBody>
      </p:sp>
      <p:sp>
        <p:nvSpPr>
          <p:cNvPr id="8" name="TextBox 7"/>
          <p:cNvSpPr txBox="1"/>
          <p:nvPr/>
        </p:nvSpPr>
        <p:spPr>
          <a:xfrm>
            <a:off x="2971800" y="209550"/>
            <a:ext cx="2819400" cy="861774"/>
          </a:xfrm>
          <a:prstGeom prst="rect">
            <a:avLst/>
          </a:prstGeom>
          <a:noFill/>
        </p:spPr>
        <p:txBody>
          <a:bodyPr wrap="square" rtlCol="0">
            <a:spAutoFit/>
          </a:bodyPr>
          <a:lstStyle/>
          <a:p>
            <a:r>
              <a:rPr lang="en-US" altLang="zh-Hant" sz="1000" b="1" dirty="0" err="1">
                <a:solidFill>
                  <a:srgbClr val="4BACC6"/>
                </a:solidFill>
                <a:latin typeface="+mn-ea"/>
              </a:rPr>
              <a:t>weBVolume</a:t>
            </a:r>
            <a:r>
              <a:rPr lang="en-US" altLang="zh-Hant" sz="1000" b="1" dirty="0">
                <a:solidFill>
                  <a:srgbClr val="4BACC6"/>
                </a:solidFill>
                <a:latin typeface="+mn-ea"/>
              </a:rPr>
              <a:t> </a:t>
            </a:r>
            <a:r>
              <a:rPr lang="zh-Hant" altLang="en-US" sz="1000" b="1" dirty="0">
                <a:solidFill>
                  <a:srgbClr val="4BACC6"/>
                </a:solidFill>
                <a:latin typeface="+mn-ea"/>
              </a:rPr>
              <a:t>競賽</a:t>
            </a:r>
          </a:p>
          <a:p>
            <a:pPr algn="just"/>
            <a:endParaRPr lang="en-US" sz="800" dirty="0">
              <a:latin typeface="+mn-ea"/>
            </a:endParaRPr>
          </a:p>
          <a:p>
            <a:pPr algn="just"/>
            <a:r>
              <a:rPr lang="zh-Hant" altLang="en-US" sz="800" dirty="0">
                <a:latin typeface="+mn-ea"/>
              </a:rPr>
              <a:t>是設計來幫助您以網路中心經營者的身分</a:t>
            </a:r>
            <a:r>
              <a:rPr lang="en-US" altLang="zh-Hant" sz="800" dirty="0">
                <a:latin typeface="+mn-ea"/>
              </a:rPr>
              <a:t>,</a:t>
            </a:r>
            <a:r>
              <a:rPr lang="zh-Hant" altLang="en-US" sz="800" dirty="0">
                <a:latin typeface="+mn-ea"/>
              </a:rPr>
              <a:t>發展一份成功的超連鎖事業</a:t>
            </a:r>
            <a:r>
              <a:rPr lang="en-US" altLang="zh-Hant" sz="800" dirty="0">
                <a:latin typeface="+mn-ea"/>
              </a:rPr>
              <a:t>,</a:t>
            </a:r>
            <a:r>
              <a:rPr lang="zh-Hant" altLang="en-US" sz="800" dirty="0">
                <a:latin typeface="+mn-ea"/>
              </a:rPr>
              <a:t>參賽者將被指派至一個負責團隊</a:t>
            </a:r>
            <a:r>
              <a:rPr lang="en-US" altLang="zh-Hant" sz="800" dirty="0">
                <a:latin typeface="+mn-ea"/>
              </a:rPr>
              <a:t>,</a:t>
            </a:r>
            <a:r>
              <a:rPr lang="zh-Hant" altLang="en-US" sz="800" dirty="0">
                <a:latin typeface="+mn-ea"/>
              </a:rPr>
              <a:t>並能參加我們的每週網路研討會</a:t>
            </a:r>
            <a:r>
              <a:rPr lang="en-US" altLang="zh-Hant" sz="800" dirty="0">
                <a:latin typeface="+mn-ea"/>
              </a:rPr>
              <a:t>,</a:t>
            </a:r>
            <a:r>
              <a:rPr lang="zh-Hant" altLang="en-US" sz="800" dirty="0">
                <a:latin typeface="+mn-ea"/>
              </a:rPr>
              <a:t>會中將把重心放在網路中心的銷售與招募</a:t>
            </a:r>
            <a:r>
              <a:rPr lang="en-US" altLang="zh-Hant" sz="800" dirty="0">
                <a:latin typeface="+mn-ea"/>
              </a:rPr>
              <a:t>,</a:t>
            </a:r>
            <a:r>
              <a:rPr lang="zh-Hant" altLang="en-US" sz="800" dirty="0">
                <a:latin typeface="+mn-ea"/>
              </a:rPr>
              <a:t>您將可同時參加並贏取個人和團隊獎項。</a:t>
            </a:r>
            <a:endParaRPr lang="en-US" sz="700" dirty="0">
              <a:latin typeface="+mn-ea"/>
            </a:endParaRPr>
          </a:p>
        </p:txBody>
      </p:sp>
      <p:sp>
        <p:nvSpPr>
          <p:cNvPr id="9" name="Shape 1975"/>
          <p:cNvSpPr/>
          <p:nvPr/>
        </p:nvSpPr>
        <p:spPr>
          <a:xfrm>
            <a:off x="1295400" y="4640901"/>
            <a:ext cx="8328529" cy="3385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342892">
              <a:defRPr sz="1600" u="sng"/>
            </a:lvl1pPr>
          </a:lstStyle>
          <a:p>
            <a:pPr lvl="0">
              <a:defRPr sz="1800" u="none"/>
            </a:pPr>
            <a:r>
              <a:rPr sz="1600" u="sng" dirty="0">
                <a:latin typeface="+mn-ea"/>
              </a:rPr>
              <a:t>WEBVOLUMECONTEST.COM </a:t>
            </a:r>
          </a:p>
        </p:txBody>
      </p:sp>
    </p:spTree>
    <p:extLst>
      <p:ext uri="{BB962C8B-B14F-4D97-AF65-F5344CB8AC3E}">
        <p14:creationId xmlns:p14="http://schemas.microsoft.com/office/powerpoint/2010/main" val="1853488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 name="Shape 1996"/>
          <p:cNvSpPr/>
          <p:nvPr/>
        </p:nvSpPr>
        <p:spPr>
          <a:xfrm>
            <a:off x="-907039" y="4705350"/>
            <a:ext cx="11104700"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u="sng"/>
            </a:lvl1pPr>
          </a:lstStyle>
          <a:p>
            <a:pPr lvl="0">
              <a:defRPr u="none"/>
            </a:pPr>
            <a:r>
              <a:rPr u="sng" dirty="0"/>
              <a:t>WEBVOLUMECONTEST.COM </a:t>
            </a:r>
          </a:p>
        </p:txBody>
      </p:sp>
      <p:sp>
        <p:nvSpPr>
          <p:cNvPr id="1997" name="Shape 1997"/>
          <p:cNvSpPr/>
          <p:nvPr/>
        </p:nvSpPr>
        <p:spPr>
          <a:xfrm>
            <a:off x="0" y="21907"/>
            <a:ext cx="9144000" cy="49244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defTabSz="914378">
              <a:defRPr sz="2600" b="1" cap="all">
                <a:solidFill>
                  <a:srgbClr val="404040"/>
                </a:solidFill>
                <a:latin typeface="微軟正黑體"/>
                <a:ea typeface="微軟正黑體"/>
                <a:cs typeface="微軟正黑體"/>
                <a:sym typeface="微軟正黑體"/>
              </a:defRPr>
            </a:lvl1pPr>
          </a:lstStyle>
          <a:p>
            <a:pPr lvl="0">
              <a:defRPr sz="1800" b="0" cap="none">
                <a:solidFill>
                  <a:srgbClr val="000000"/>
                </a:solidFill>
              </a:defRPr>
            </a:pPr>
            <a:r>
              <a:rPr sz="2600" b="1" cap="all" dirty="0">
                <a:solidFill>
                  <a:srgbClr val="404040"/>
                </a:solidFill>
                <a:latin typeface="+mn-lt"/>
                <a:ea typeface="Apple LiGothic" pitchFamily="2" charset="-120"/>
              </a:rPr>
              <a:t>全新教育訓練</a:t>
            </a:r>
            <a:r>
              <a:rPr sz="2600" b="1" cap="all" dirty="0" smtClean="0">
                <a:solidFill>
                  <a:srgbClr val="404040"/>
                </a:solidFill>
                <a:latin typeface="+mn-lt"/>
                <a:ea typeface="Apple LiGothic" pitchFamily="2" charset="-120"/>
              </a:rPr>
              <a:t>手冊</a:t>
            </a:r>
            <a:r>
              <a:rPr lang="en-US" sz="2600" b="1" cap="all" dirty="0" smtClean="0">
                <a:solidFill>
                  <a:srgbClr val="404040"/>
                </a:solidFill>
                <a:latin typeface="+mn-lt"/>
                <a:ea typeface="Apple LiGothic" pitchFamily="2" charset="-120"/>
              </a:rPr>
              <a:t> The new training handbook</a:t>
            </a:r>
            <a:endParaRPr sz="2600" b="1" cap="all" dirty="0">
              <a:solidFill>
                <a:srgbClr val="404040"/>
              </a:solidFill>
              <a:latin typeface="+mn-lt"/>
              <a:ea typeface="Apple LiGothic" pitchFamily="2" charset="-120"/>
            </a:endParaRPr>
          </a:p>
        </p:txBody>
      </p:sp>
      <p:sp>
        <p:nvSpPr>
          <p:cNvPr id="1998" name="Shape 1998"/>
          <p:cNvSpPr/>
          <p:nvPr/>
        </p:nvSpPr>
        <p:spPr>
          <a:xfrm>
            <a:off x="152400" y="361950"/>
            <a:ext cx="8763000" cy="116955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lgn="ctr"/>
            <a:r>
              <a:rPr sz="1400" dirty="0">
                <a:ea typeface="Apple LiGothic" pitchFamily="2" charset="-120"/>
                <a:cs typeface="微軟正黑體"/>
                <a:sym typeface="微軟正黑體"/>
              </a:rPr>
              <a:t>我們</a:t>
            </a:r>
            <a:r>
              <a:rPr sz="1400" dirty="0" smtClean="0">
                <a:ea typeface="Apple LiGothic" pitchFamily="2" charset="-120"/>
                <a:cs typeface="微軟正黑體"/>
                <a:sym typeface="微軟正黑體"/>
              </a:rPr>
              <a:t>為</a:t>
            </a:r>
            <a:r>
              <a:rPr lang="zh-TW" altLang="en-US" sz="1400" dirty="0" smtClean="0">
                <a:ea typeface="Apple LiGothic" pitchFamily="2" charset="-120"/>
                <a:cs typeface="微軟正黑體"/>
                <a:sym typeface="微軟正黑體"/>
              </a:rPr>
              <a:t>你</a:t>
            </a:r>
            <a:r>
              <a:rPr sz="1400" dirty="0" smtClean="0">
                <a:ea typeface="Apple LiGothic" pitchFamily="2" charset="-120"/>
                <a:cs typeface="微軟正黑體"/>
                <a:sym typeface="微軟正黑體"/>
              </a:rPr>
              <a:t>製作</a:t>
            </a:r>
            <a:r>
              <a:rPr sz="1400" dirty="0" smtClean="0">
                <a:ea typeface="Apple LiGothic" pitchFamily="2" charset="-120"/>
              </a:rPr>
              <a:t>1</a:t>
            </a:r>
            <a:r>
              <a:rPr lang="en-US" sz="1400" dirty="0" smtClean="0">
                <a:ea typeface="Apple LiGothic" pitchFamily="2" charset="-120"/>
              </a:rPr>
              <a:t>2</a:t>
            </a:r>
            <a:r>
              <a:rPr sz="1400" dirty="0" smtClean="0">
                <a:ea typeface="Apple LiGothic" pitchFamily="2" charset="-120"/>
                <a:cs typeface="微軟正黑體"/>
                <a:sym typeface="微軟正黑體"/>
              </a:rPr>
              <a:t>週</a:t>
            </a:r>
            <a:r>
              <a:rPr sz="1400" dirty="0">
                <a:ea typeface="Apple LiGothic" pitchFamily="2" charset="-120"/>
                <a:cs typeface="微軟正黑體"/>
                <a:sym typeface="微軟正黑體"/>
              </a:rPr>
              <a:t>的訓練計畫</a:t>
            </a:r>
            <a:r>
              <a:rPr sz="1400" dirty="0">
                <a:ea typeface="Apple LiGothic" pitchFamily="2" charset="-120"/>
              </a:rPr>
              <a:t>! </a:t>
            </a:r>
          </a:p>
          <a:p>
            <a:pPr lvl="0" algn="ctr"/>
            <a:r>
              <a:rPr sz="1400" dirty="0">
                <a:ea typeface="Apple LiGothic" pitchFamily="2" charset="-120"/>
                <a:cs typeface="微軟正黑體"/>
                <a:sym typeface="微軟正黑體"/>
              </a:rPr>
              <a:t>所有的課程內容設計，</a:t>
            </a:r>
            <a:r>
              <a:rPr sz="1400" dirty="0" smtClean="0">
                <a:ea typeface="Apple LiGothic" pitchFamily="2" charset="-120"/>
                <a:cs typeface="微軟正黑體"/>
                <a:sym typeface="微軟正黑體"/>
              </a:rPr>
              <a:t>都是為了協助</a:t>
            </a:r>
            <a:r>
              <a:rPr lang="zh-TW" altLang="en-US" sz="1400" dirty="0" smtClean="0">
                <a:ea typeface="Apple LiGothic" pitchFamily="2" charset="-120"/>
                <a:cs typeface="微軟正黑體"/>
                <a:sym typeface="微軟正黑體"/>
              </a:rPr>
              <a:t>你</a:t>
            </a:r>
            <a:r>
              <a:rPr sz="1400" dirty="0" smtClean="0">
                <a:ea typeface="Apple LiGothic" pitchFamily="2" charset="-120"/>
                <a:cs typeface="微軟正黑體"/>
                <a:sym typeface="微軟正黑體"/>
              </a:rPr>
              <a:t>拓展</a:t>
            </a:r>
            <a:r>
              <a:rPr sz="1400" dirty="0">
                <a:ea typeface="Apple LiGothic" pitchFamily="2" charset="-120"/>
                <a:cs typeface="微軟正黑體"/>
                <a:sym typeface="微軟正黑體"/>
              </a:rPr>
              <a:t>所有的潛在機會、分享銷售技巧、</a:t>
            </a:r>
            <a:r>
              <a:rPr sz="1400" dirty="0" smtClean="0">
                <a:ea typeface="Apple LiGothic" pitchFamily="2" charset="-120"/>
                <a:cs typeface="微軟正黑體"/>
                <a:sym typeface="微軟正黑體"/>
              </a:rPr>
              <a:t>加強銷售品質以及讓</a:t>
            </a:r>
            <a:r>
              <a:rPr lang="zh-TW" altLang="en-US" sz="1400" dirty="0" smtClean="0">
                <a:ea typeface="Apple LiGothic" pitchFamily="2" charset="-120"/>
                <a:cs typeface="微軟正黑體"/>
                <a:sym typeface="微軟正黑體"/>
              </a:rPr>
              <a:t>你</a:t>
            </a:r>
            <a:r>
              <a:rPr sz="1400" dirty="0" smtClean="0">
                <a:ea typeface="Apple LiGothic" pitchFamily="2" charset="-120"/>
                <a:cs typeface="微軟正黑體"/>
                <a:sym typeface="微軟正黑體"/>
              </a:rPr>
              <a:t>贏得</a:t>
            </a:r>
            <a:r>
              <a:rPr sz="1400" dirty="0">
                <a:ea typeface="Apple LiGothic" pitchFamily="2" charset="-120"/>
                <a:cs typeface="微軟正黑體"/>
                <a:sym typeface="微軟正黑體"/>
              </a:rPr>
              <a:t>競賽</a:t>
            </a:r>
            <a:r>
              <a:rPr sz="1400" dirty="0" smtClean="0">
                <a:ea typeface="Apple LiGothic" pitchFamily="2" charset="-120"/>
              </a:rPr>
              <a:t>!</a:t>
            </a:r>
            <a:r>
              <a:rPr lang="en-US" sz="1400" dirty="0">
                <a:ea typeface="Apple LiGothic" pitchFamily="2" charset="-120"/>
              </a:rPr>
              <a:t> </a:t>
            </a:r>
            <a:endParaRPr lang="en-US" sz="1400" dirty="0" smtClean="0">
              <a:ea typeface="Apple LiGothic" pitchFamily="2" charset="-120"/>
            </a:endParaRPr>
          </a:p>
          <a:p>
            <a:pPr lvl="0" algn="ctr"/>
            <a:r>
              <a:rPr lang="en-US" sz="1400" dirty="0" smtClean="0">
                <a:ea typeface="Apple LiGothic" pitchFamily="2" charset="-120"/>
              </a:rPr>
              <a:t>We </a:t>
            </a:r>
            <a:r>
              <a:rPr lang="en-US" sz="1400" dirty="0">
                <a:ea typeface="Apple LiGothic" pitchFamily="2" charset="-120"/>
              </a:rPr>
              <a:t>made the </a:t>
            </a:r>
            <a:r>
              <a:rPr lang="en-US" sz="1400" dirty="0" smtClean="0">
                <a:ea typeface="Apple LiGothic" pitchFamily="2" charset="-120"/>
              </a:rPr>
              <a:t>12-</a:t>
            </a:r>
            <a:r>
              <a:rPr lang="en-US" sz="1400" dirty="0">
                <a:ea typeface="Apple LiGothic" pitchFamily="2" charset="-120"/>
              </a:rPr>
              <a:t>week training program for you!</a:t>
            </a:r>
          </a:p>
          <a:p>
            <a:pPr lvl="0" algn="ctr"/>
            <a:r>
              <a:rPr lang="en-US" sz="1400" dirty="0" smtClean="0">
                <a:ea typeface="Apple LiGothic" pitchFamily="2" charset="-120"/>
              </a:rPr>
              <a:t>All contents </a:t>
            </a:r>
            <a:r>
              <a:rPr lang="en-US" sz="1400" dirty="0">
                <a:ea typeface="Apple LiGothic" pitchFamily="2" charset="-120"/>
              </a:rPr>
              <a:t>are intended to help you expand all potential </a:t>
            </a:r>
            <a:r>
              <a:rPr lang="en-US" sz="1400" dirty="0" smtClean="0">
                <a:ea typeface="Apple LiGothic" pitchFamily="2" charset="-120"/>
              </a:rPr>
              <a:t>opportunities, share </a:t>
            </a:r>
            <a:r>
              <a:rPr lang="en-US" sz="1400" dirty="0">
                <a:ea typeface="Apple LiGothic" pitchFamily="2" charset="-120"/>
              </a:rPr>
              <a:t>sales </a:t>
            </a:r>
            <a:r>
              <a:rPr lang="en-US" sz="1400" dirty="0" smtClean="0">
                <a:ea typeface="Apple LiGothic" pitchFamily="2" charset="-120"/>
              </a:rPr>
              <a:t>skills, enhance </a:t>
            </a:r>
            <a:r>
              <a:rPr lang="en-US" sz="1400" dirty="0">
                <a:ea typeface="Apple LiGothic" pitchFamily="2" charset="-120"/>
              </a:rPr>
              <a:t>quality and make you win </a:t>
            </a:r>
            <a:r>
              <a:rPr lang="en-US" sz="1400" dirty="0" smtClean="0">
                <a:ea typeface="Apple LiGothic" pitchFamily="2" charset="-120"/>
              </a:rPr>
              <a:t>the Contest!</a:t>
            </a:r>
            <a:endParaRPr sz="1400" dirty="0">
              <a:ea typeface="Apple LiGothic" pitchFamily="2" charset="-120"/>
            </a:endParaRPr>
          </a:p>
        </p:txBody>
      </p:sp>
      <p:sp>
        <p:nvSpPr>
          <p:cNvPr id="10" name="Rectangle 9"/>
          <p:cNvSpPr/>
          <p:nvPr/>
        </p:nvSpPr>
        <p:spPr>
          <a:xfrm>
            <a:off x="5181600" y="1623120"/>
            <a:ext cx="3962400" cy="2862322"/>
          </a:xfrm>
          <a:prstGeom prst="rect">
            <a:avLst/>
          </a:prstGeom>
        </p:spPr>
        <p:txBody>
          <a:bodyPr wrap="square">
            <a:spAutoFit/>
          </a:bodyPr>
          <a:lstStyle/>
          <a:p>
            <a:r>
              <a:rPr lang="zh-TW" altLang="en-US" sz="1200" b="1" dirty="0" smtClean="0">
                <a:solidFill>
                  <a:srgbClr val="000000"/>
                </a:solidFill>
                <a:ea typeface="Apple LiGothic" pitchFamily="2" charset="-120"/>
              </a:rPr>
              <a:t>資源 </a:t>
            </a:r>
            <a:r>
              <a:rPr lang="en-US" altLang="zh-TW" sz="1200" b="1" dirty="0" smtClean="0">
                <a:solidFill>
                  <a:srgbClr val="000000"/>
                </a:solidFill>
                <a:ea typeface="Apple LiGothic" pitchFamily="2" charset="-120"/>
              </a:rPr>
              <a:t>Resources</a:t>
            </a:r>
            <a:endParaRPr lang="en-US" sz="1200" b="1"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幫助起步的工具 </a:t>
            </a:r>
            <a:r>
              <a:rPr lang="en-US" altLang="zh-TW" sz="1200" dirty="0" smtClean="0">
                <a:solidFill>
                  <a:srgbClr val="000000"/>
                </a:solidFill>
                <a:ea typeface="Apple LiGothic" pitchFamily="2" charset="-120"/>
              </a:rPr>
              <a:t>Start-up Kit</a:t>
            </a:r>
            <a:endParaRPr lang="en-US" sz="1200"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網路中心經營者支援 </a:t>
            </a:r>
            <a:r>
              <a:rPr lang="en-US" altLang="zh-TW" sz="1200" dirty="0" err="1" smtClean="0">
                <a:solidFill>
                  <a:srgbClr val="000000"/>
                </a:solidFill>
                <a:ea typeface="Apple LiGothic" pitchFamily="2" charset="-120"/>
              </a:rPr>
              <a:t>maWebCenter</a:t>
            </a:r>
            <a:r>
              <a:rPr lang="en-US" altLang="zh-TW" sz="1200" dirty="0" smtClean="0">
                <a:solidFill>
                  <a:srgbClr val="000000"/>
                </a:solidFill>
                <a:ea typeface="Apple LiGothic" pitchFamily="2" charset="-120"/>
              </a:rPr>
              <a:t> Owner Support</a:t>
            </a:r>
            <a:endParaRPr lang="en-US" sz="1200"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銷售支援 </a:t>
            </a:r>
            <a:r>
              <a:rPr lang="en-US" altLang="zh-TW" sz="1200" dirty="0" smtClean="0">
                <a:solidFill>
                  <a:srgbClr val="000000"/>
                </a:solidFill>
                <a:ea typeface="Apple LiGothic" pitchFamily="2" charset="-120"/>
              </a:rPr>
              <a:t>Sales Support</a:t>
            </a:r>
            <a:endParaRPr lang="en-US" sz="1200" dirty="0" smtClean="0">
              <a:solidFill>
                <a:srgbClr val="000000"/>
              </a:solidFill>
              <a:ea typeface="Apple LiGothic" pitchFamily="2" charset="-120"/>
            </a:endParaRPr>
          </a:p>
          <a:p>
            <a:endParaRPr lang="en-US" sz="1200" b="1" dirty="0">
              <a:solidFill>
                <a:srgbClr val="000000"/>
              </a:solidFill>
              <a:ea typeface="Apple LiGothic" pitchFamily="2" charset="-120"/>
            </a:endParaRPr>
          </a:p>
          <a:p>
            <a:r>
              <a:rPr lang="en-US" sz="1200" b="1" dirty="0" smtClean="0">
                <a:solidFill>
                  <a:srgbClr val="000000"/>
                </a:solidFill>
                <a:ea typeface="Apple LiGothic" pitchFamily="2" charset="-120"/>
              </a:rPr>
              <a:t>12- </a:t>
            </a:r>
            <a:r>
              <a:rPr lang="zh-TW" altLang="en-US" sz="1200" b="1" dirty="0" smtClean="0">
                <a:solidFill>
                  <a:srgbClr val="000000"/>
                </a:solidFill>
                <a:ea typeface="Apple LiGothic" pitchFamily="2" charset="-120"/>
              </a:rPr>
              <a:t>周課表 </a:t>
            </a:r>
            <a:r>
              <a:rPr lang="en-US" altLang="zh-TW" sz="1200" b="1" dirty="0" smtClean="0">
                <a:solidFill>
                  <a:srgbClr val="000000"/>
                </a:solidFill>
                <a:ea typeface="Apple LiGothic" pitchFamily="2" charset="-120"/>
              </a:rPr>
              <a:t>12-week Training</a:t>
            </a:r>
            <a:endParaRPr lang="en-US" sz="1200" b="1"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在</a:t>
            </a:r>
            <a:r>
              <a:rPr lang="en-US" sz="1200" dirty="0" smtClean="0">
                <a:solidFill>
                  <a:srgbClr val="000000"/>
                </a:solidFill>
                <a:ea typeface="Apple LiGothic" pitchFamily="2" charset="-120"/>
              </a:rPr>
              <a:t>mawc411.com</a:t>
            </a:r>
            <a:r>
              <a:rPr lang="zh-TW" altLang="en-US" sz="1200" dirty="0" smtClean="0">
                <a:solidFill>
                  <a:srgbClr val="000000"/>
                </a:solidFill>
                <a:ea typeface="Apple LiGothic" pitchFamily="2" charset="-120"/>
              </a:rPr>
              <a:t>有簡短影片</a:t>
            </a:r>
            <a:r>
              <a:rPr lang="en-US" altLang="zh-TW" sz="1200" dirty="0" smtClean="0">
                <a:solidFill>
                  <a:srgbClr val="000000"/>
                </a:solidFill>
                <a:ea typeface="Apple LiGothic" pitchFamily="2" charset="-120"/>
              </a:rPr>
              <a:t>Short videos on </a:t>
            </a:r>
            <a:r>
              <a:rPr lang="en-US" sz="1200" dirty="0">
                <a:solidFill>
                  <a:srgbClr val="000000"/>
                </a:solidFill>
                <a:ea typeface="Apple LiGothic" pitchFamily="2" charset="-120"/>
              </a:rPr>
              <a:t>mawc411.com</a:t>
            </a:r>
            <a:endParaRPr lang="en-US" sz="1200"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每周練習 </a:t>
            </a:r>
            <a:r>
              <a:rPr lang="en-US" altLang="zh-TW" sz="1200" dirty="0" smtClean="0">
                <a:solidFill>
                  <a:srgbClr val="000000"/>
                </a:solidFill>
                <a:ea typeface="Apple LiGothic" pitchFamily="2" charset="-120"/>
              </a:rPr>
              <a:t>Practice every week</a:t>
            </a:r>
            <a:endParaRPr lang="en-US" sz="1200"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跟進</a:t>
            </a:r>
            <a:r>
              <a:rPr lang="en-US" altLang="zh-TW" sz="1200" dirty="0" smtClean="0">
                <a:solidFill>
                  <a:srgbClr val="000000"/>
                </a:solidFill>
                <a:ea typeface="Apple LiGothic" pitchFamily="2" charset="-120"/>
              </a:rPr>
              <a:t>Follow</a:t>
            </a:r>
            <a:endParaRPr lang="en-US" sz="1200" dirty="0" smtClean="0">
              <a:solidFill>
                <a:srgbClr val="000000"/>
              </a:solidFill>
              <a:ea typeface="Apple LiGothic" pitchFamily="2" charset="-120"/>
            </a:endParaRPr>
          </a:p>
          <a:p>
            <a:endParaRPr lang="en-US" sz="1200" dirty="0" smtClean="0">
              <a:solidFill>
                <a:srgbClr val="000000"/>
              </a:solidFill>
              <a:ea typeface="Apple LiGothic" pitchFamily="2" charset="-120"/>
            </a:endParaRPr>
          </a:p>
          <a:p>
            <a:r>
              <a:rPr lang="zh-TW" altLang="en-US" sz="1200" b="1" dirty="0" smtClean="0">
                <a:solidFill>
                  <a:srgbClr val="000000"/>
                </a:solidFill>
                <a:ea typeface="Apple LiGothic" pitchFamily="2" charset="-120"/>
              </a:rPr>
              <a:t>評量 </a:t>
            </a:r>
            <a:r>
              <a:rPr lang="en-US" altLang="zh-TW" sz="1200" b="1" dirty="0" smtClean="0">
                <a:solidFill>
                  <a:srgbClr val="000000"/>
                </a:solidFill>
                <a:ea typeface="Apple LiGothic" pitchFamily="2" charset="-120"/>
              </a:rPr>
              <a:t>Assessment</a:t>
            </a:r>
            <a:endParaRPr lang="en-US" sz="1200" b="1"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進度</a:t>
            </a:r>
            <a:r>
              <a:rPr lang="en-US" sz="1200" dirty="0" smtClean="0">
                <a:solidFill>
                  <a:srgbClr val="000000"/>
                </a:solidFill>
                <a:ea typeface="Apple LiGothic" pitchFamily="2" charset="-120"/>
              </a:rPr>
              <a:t> Progress</a:t>
            </a:r>
          </a:p>
          <a:p>
            <a:pPr marL="285750" indent="-285750">
              <a:buFont typeface="Arial"/>
              <a:buChar char="•"/>
            </a:pPr>
            <a:r>
              <a:rPr lang="zh-TW" altLang="en-US" sz="1200" dirty="0" smtClean="0">
                <a:solidFill>
                  <a:srgbClr val="000000"/>
                </a:solidFill>
                <a:ea typeface="Apple LiGothic" pitchFamily="2" charset="-120"/>
              </a:rPr>
              <a:t>成果 </a:t>
            </a:r>
            <a:r>
              <a:rPr lang="en-US" altLang="zh-TW" sz="1200" dirty="0" smtClean="0">
                <a:solidFill>
                  <a:srgbClr val="000000"/>
                </a:solidFill>
                <a:ea typeface="Apple LiGothic" pitchFamily="2" charset="-120"/>
              </a:rPr>
              <a:t>Result</a:t>
            </a:r>
            <a:endParaRPr lang="en-US" sz="1200" dirty="0" smtClean="0">
              <a:solidFill>
                <a:srgbClr val="000000"/>
              </a:solidFill>
              <a:ea typeface="Apple LiGothic" pitchFamily="2" charset="-120"/>
            </a:endParaRPr>
          </a:p>
          <a:p>
            <a:pPr marL="285750" indent="-285750">
              <a:buFont typeface="Arial"/>
              <a:buChar char="•"/>
            </a:pPr>
            <a:r>
              <a:rPr lang="zh-TW" altLang="en-US" sz="1200" dirty="0" smtClean="0">
                <a:solidFill>
                  <a:srgbClr val="000000"/>
                </a:solidFill>
                <a:ea typeface="Apple LiGothic" pitchFamily="2" charset="-120"/>
              </a:rPr>
              <a:t>修正 </a:t>
            </a:r>
            <a:r>
              <a:rPr lang="en-US" altLang="zh-TW" sz="1200" dirty="0" smtClean="0">
                <a:solidFill>
                  <a:srgbClr val="000000"/>
                </a:solidFill>
                <a:ea typeface="Apple LiGothic" pitchFamily="2" charset="-120"/>
              </a:rPr>
              <a:t>Adjustment</a:t>
            </a:r>
            <a:endParaRPr lang="en-US" sz="1200" dirty="0">
              <a:solidFill>
                <a:srgbClr val="000000"/>
              </a:solidFill>
              <a:ea typeface="Apple LiGothic" pitchFamily="2" charset="-120"/>
            </a:endParaRPr>
          </a:p>
        </p:txBody>
      </p:sp>
      <p:pic>
        <p:nvPicPr>
          <p:cNvPr id="11" name="圖片 6"/>
          <p:cNvPicPr>
            <a:picLocks noChangeAspect="1"/>
          </p:cNvPicPr>
          <p:nvPr/>
        </p:nvPicPr>
        <p:blipFill rotWithShape="1">
          <a:blip r:embed="rId2"/>
          <a:srcRect l="14866" t="15197" r="28468" b="10092"/>
          <a:stretch/>
        </p:blipFill>
        <p:spPr>
          <a:xfrm>
            <a:off x="1066800" y="1581150"/>
            <a:ext cx="3879128" cy="28768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2542903"/>
      </p:ext>
    </p:extLst>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3" name="image46.jpg"/>
          <p:cNvPicPr/>
          <p:nvPr/>
        </p:nvPicPr>
        <p:blipFill>
          <a:blip r:embed="rId2">
            <a:extLst/>
          </a:blip>
          <a:stretch>
            <a:fillRect/>
          </a:stretch>
        </p:blipFill>
        <p:spPr>
          <a:xfrm>
            <a:off x="0" y="1"/>
            <a:ext cx="4749800" cy="4371975"/>
          </a:xfrm>
          <a:prstGeom prst="rect">
            <a:avLst/>
          </a:prstGeom>
          <a:ln w="12700">
            <a:miter lim="400000"/>
          </a:ln>
          <a:effectLst>
            <a:outerShdw blurRad="723900" dist="38100" rotWithShape="0">
              <a:srgbClr val="000000">
                <a:alpha val="40000"/>
              </a:srgbClr>
            </a:outerShdw>
          </a:effectLst>
        </p:spPr>
      </p:pic>
      <p:sp>
        <p:nvSpPr>
          <p:cNvPr id="2004" name="Shape 2004"/>
          <p:cNvSpPr/>
          <p:nvPr/>
        </p:nvSpPr>
        <p:spPr>
          <a:xfrm>
            <a:off x="4191000" y="-2"/>
            <a:ext cx="4953000" cy="4371978"/>
          </a:xfrm>
          <a:prstGeom prst="rect">
            <a:avLst/>
          </a:prstGeom>
          <a:solidFill>
            <a:srgbClr val="1B3861"/>
          </a:solidFill>
          <a:ln w="12700">
            <a:miter lim="400000"/>
          </a:ln>
        </p:spPr>
        <p:txBody>
          <a:bodyPr lIns="0" tIns="0" rIns="0" bIns="0" anchor="ctr"/>
          <a:lstStyle/>
          <a:p>
            <a:pPr lvl="0" algn="ctr">
              <a:defRPr sz="1300">
                <a:solidFill>
                  <a:srgbClr val="FFFFFF"/>
                </a:solidFill>
                <a:latin typeface="Century Gothic"/>
                <a:ea typeface="Century Gothic"/>
                <a:cs typeface="Century Gothic"/>
                <a:sym typeface="Century Gothic"/>
              </a:defRPr>
            </a:pPr>
            <a:endParaRPr>
              <a:ea typeface="Apple LiGothic" pitchFamily="2" charset="-120"/>
            </a:endParaRPr>
          </a:p>
        </p:txBody>
      </p:sp>
      <p:sp>
        <p:nvSpPr>
          <p:cNvPr id="2005" name="Shape 2005"/>
          <p:cNvSpPr/>
          <p:nvPr/>
        </p:nvSpPr>
        <p:spPr>
          <a:xfrm>
            <a:off x="0" y="4363079"/>
            <a:ext cx="9144000" cy="749886"/>
          </a:xfrm>
          <a:prstGeom prst="rect">
            <a:avLst/>
          </a:prstGeom>
          <a:solidFill>
            <a:srgbClr val="1F497D">
              <a:alpha val="80000"/>
            </a:srgbClr>
          </a:solidFill>
          <a:ln w="12700">
            <a:miter lim="400000"/>
          </a:ln>
        </p:spPr>
        <p:txBody>
          <a:bodyPr lIns="0" tIns="0" rIns="0" bIns="0" anchor="ctr"/>
          <a:lstStyle/>
          <a:p>
            <a:pPr lvl="0" algn="ctr">
              <a:defRPr sz="1300">
                <a:solidFill>
                  <a:srgbClr val="FFFFFF"/>
                </a:solidFill>
                <a:latin typeface="Century Gothic"/>
                <a:ea typeface="Century Gothic"/>
                <a:cs typeface="Century Gothic"/>
                <a:sym typeface="Century Gothic"/>
              </a:defRPr>
            </a:pPr>
            <a:endParaRPr>
              <a:ea typeface="Apple LiGothic" pitchFamily="2" charset="-120"/>
            </a:endParaRPr>
          </a:p>
        </p:txBody>
      </p:sp>
      <p:sp>
        <p:nvSpPr>
          <p:cNvPr id="2006" name="Shape 2006"/>
          <p:cNvSpPr/>
          <p:nvPr/>
        </p:nvSpPr>
        <p:spPr>
          <a:xfrm>
            <a:off x="6350" y="4369292"/>
            <a:ext cx="9486901" cy="746358"/>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p>
            <a:pPr lvl="0" algn="ctr" defTabSz="914400"/>
            <a:r>
              <a:rPr sz="2800" b="1" cap="all" dirty="0">
                <a:solidFill>
                  <a:srgbClr val="FFFFFF"/>
                </a:solidFill>
                <a:ea typeface="Apple LiGothic" pitchFamily="2" charset="-120"/>
                <a:cs typeface="微軟正黑體"/>
                <a:sym typeface="微軟正黑體"/>
              </a:rPr>
              <a:t>網路中心中文積分競賽活動 即將展開</a:t>
            </a:r>
            <a:r>
              <a:rPr sz="2800" b="1" cap="all" dirty="0" smtClean="0">
                <a:solidFill>
                  <a:srgbClr val="FFFFFF"/>
                </a:solidFill>
                <a:ea typeface="Apple LiGothic" pitchFamily="2" charset="-120"/>
                <a:cs typeface="微軟正黑體"/>
                <a:sym typeface="微軟正黑體"/>
              </a:rPr>
              <a:t>!</a:t>
            </a:r>
            <a:r>
              <a:rPr lang="en-US" sz="2800" b="1" cap="all" dirty="0" smtClean="0">
                <a:solidFill>
                  <a:srgbClr val="FFFFFF"/>
                </a:solidFill>
                <a:ea typeface="Apple LiGothic" pitchFamily="2" charset="-120"/>
                <a:cs typeface="微軟正黑體"/>
                <a:sym typeface="微軟正黑體"/>
              </a:rPr>
              <a:t> </a:t>
            </a:r>
          </a:p>
          <a:p>
            <a:pPr lvl="0" algn="ctr" defTabSz="914400"/>
            <a:r>
              <a:rPr lang="en-US" sz="1600" b="1" cap="all" dirty="0" smtClean="0">
                <a:solidFill>
                  <a:srgbClr val="FFFFFF"/>
                </a:solidFill>
                <a:ea typeface="Apple LiGothic" pitchFamily="2" charset="-120"/>
                <a:cs typeface="微軟正黑體"/>
                <a:sym typeface="微軟正黑體"/>
              </a:rPr>
              <a:t>The </a:t>
            </a:r>
            <a:r>
              <a:rPr lang="en-US" sz="1600" b="1" cap="all" dirty="0" err="1" smtClean="0">
                <a:solidFill>
                  <a:srgbClr val="FFFFFF"/>
                </a:solidFill>
                <a:ea typeface="Apple LiGothic" pitchFamily="2" charset="-120"/>
                <a:cs typeface="微軟正黑體"/>
                <a:sym typeface="微軟正黑體"/>
              </a:rPr>
              <a:t>WebCenter</a:t>
            </a:r>
            <a:r>
              <a:rPr lang="en-US" sz="1600" b="1" cap="all" dirty="0" smtClean="0">
                <a:solidFill>
                  <a:srgbClr val="FFFFFF"/>
                </a:solidFill>
                <a:ea typeface="Apple LiGothic" pitchFamily="2" charset="-120"/>
                <a:cs typeface="微軟正黑體"/>
                <a:sym typeface="微軟正黑體"/>
              </a:rPr>
              <a:t> Contest is coming soon!</a:t>
            </a:r>
            <a:endParaRPr sz="1600" b="1" cap="all" dirty="0">
              <a:solidFill>
                <a:srgbClr val="FFFFFF"/>
              </a:solidFill>
              <a:ea typeface="Apple LiGothic" pitchFamily="2" charset="-120"/>
              <a:cs typeface="微軟正黑體"/>
              <a:sym typeface="微軟正黑體"/>
            </a:endParaRPr>
          </a:p>
        </p:txBody>
      </p:sp>
      <p:sp>
        <p:nvSpPr>
          <p:cNvPr id="2007" name="Shape 2007"/>
          <p:cNvSpPr/>
          <p:nvPr/>
        </p:nvSpPr>
        <p:spPr>
          <a:xfrm>
            <a:off x="4330700" y="296632"/>
            <a:ext cx="4565984" cy="38779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a:spcBef>
                <a:spcPts val="900"/>
              </a:spcBef>
            </a:pPr>
            <a:r>
              <a:rPr sz="2000" b="1" dirty="0">
                <a:solidFill>
                  <a:srgbClr val="FFFFFF"/>
                </a:solidFill>
                <a:ea typeface="Apple LiGothic" pitchFamily="2" charset="-120"/>
                <a:cs typeface="微軟正黑體"/>
                <a:sym typeface="微軟正黑體"/>
              </a:rPr>
              <a:t>現在就參加</a:t>
            </a:r>
            <a:r>
              <a:rPr sz="2000" b="1" dirty="0">
                <a:solidFill>
                  <a:srgbClr val="FFFFFF"/>
                </a:solidFill>
                <a:ea typeface="Apple LiGothic" pitchFamily="2" charset="-120"/>
                <a:cs typeface="Century Gothic"/>
                <a:sym typeface="Century Gothic"/>
              </a:rPr>
              <a:t> </a:t>
            </a:r>
            <a:br>
              <a:rPr sz="2000" b="1" dirty="0">
                <a:solidFill>
                  <a:srgbClr val="FFFFFF"/>
                </a:solidFill>
                <a:ea typeface="Apple LiGothic" pitchFamily="2" charset="-120"/>
                <a:cs typeface="Century Gothic"/>
                <a:sym typeface="Century Gothic"/>
              </a:rPr>
            </a:br>
            <a:r>
              <a:rPr sz="2000" b="1" dirty="0">
                <a:solidFill>
                  <a:srgbClr val="FFFFFF"/>
                </a:solidFill>
                <a:ea typeface="Apple LiGothic" pitchFamily="2" charset="-120"/>
                <a:cs typeface="Century Gothic"/>
                <a:sym typeface="Century Gothic"/>
              </a:rPr>
              <a:t>#WEBVOLUME </a:t>
            </a:r>
            <a:r>
              <a:rPr lang="en-US" sz="2000" b="1" dirty="0" smtClean="0">
                <a:solidFill>
                  <a:srgbClr val="FFFFFF"/>
                </a:solidFill>
                <a:ea typeface="Apple LiGothic" pitchFamily="2" charset="-120"/>
                <a:cs typeface="Century Gothic"/>
                <a:sym typeface="Century Gothic"/>
              </a:rPr>
              <a:t>4</a:t>
            </a:r>
            <a:r>
              <a:rPr sz="2000" b="1" dirty="0" smtClean="0">
                <a:solidFill>
                  <a:srgbClr val="FFFFFF"/>
                </a:solidFill>
                <a:ea typeface="Apple LiGothic" pitchFamily="2" charset="-120"/>
                <a:cs typeface="Century Gothic"/>
                <a:sym typeface="Century Gothic"/>
              </a:rPr>
              <a:t>.0 </a:t>
            </a:r>
            <a:r>
              <a:rPr sz="2000" b="1" dirty="0">
                <a:solidFill>
                  <a:srgbClr val="FFFFFF"/>
                </a:solidFill>
                <a:ea typeface="Apple LiGothic" pitchFamily="2" charset="-120"/>
                <a:cs typeface="微軟正黑體"/>
                <a:sym typeface="微軟正黑體"/>
              </a:rPr>
              <a:t>競賽</a:t>
            </a:r>
            <a:endParaRPr sz="2000" b="1" dirty="0">
              <a:solidFill>
                <a:srgbClr val="FFFFFF"/>
              </a:solidFill>
              <a:ea typeface="Apple LiGothic" pitchFamily="2" charset="-120"/>
              <a:cs typeface="Century Gothic"/>
              <a:sym typeface="Century Gothic"/>
            </a:endParaRPr>
          </a:p>
          <a:p>
            <a:pPr lvl="0" algn="ctr">
              <a:spcBef>
                <a:spcPts val="900"/>
              </a:spcBef>
            </a:pPr>
            <a:endParaRPr sz="2000" dirty="0">
              <a:solidFill>
                <a:srgbClr val="FFFFFF"/>
              </a:solidFill>
              <a:ea typeface="Apple LiGothic" pitchFamily="2" charset="-120"/>
              <a:cs typeface="Century Gothic"/>
              <a:sym typeface="Century Gothic"/>
            </a:endParaRPr>
          </a:p>
          <a:p>
            <a:pPr marL="200020" lvl="0" indent="-200020">
              <a:spcBef>
                <a:spcPts val="900"/>
              </a:spcBef>
              <a:buClr>
                <a:srgbClr val="FFFFFF"/>
              </a:buClr>
              <a:buSzPct val="100000"/>
              <a:buFont typeface="Arial"/>
              <a:buChar char="•"/>
            </a:pPr>
            <a:r>
              <a:rPr sz="1400" dirty="0">
                <a:solidFill>
                  <a:srgbClr val="FFFFFF"/>
                </a:solidFill>
                <a:ea typeface="Apple LiGothic" pitchFamily="2" charset="-120"/>
                <a:cs typeface="微軟正黑體"/>
                <a:sym typeface="微軟正黑體"/>
              </a:rPr>
              <a:t>報名</a:t>
            </a:r>
            <a:r>
              <a:rPr sz="1400" dirty="0" smtClean="0">
                <a:solidFill>
                  <a:srgbClr val="FFFFFF"/>
                </a:solidFill>
                <a:ea typeface="Apple LiGothic" pitchFamily="2" charset="-120"/>
                <a:cs typeface="微軟正黑體"/>
                <a:sym typeface="微軟正黑體"/>
              </a:rPr>
              <a:t>網站</a:t>
            </a:r>
            <a:r>
              <a:rPr lang="en-US" sz="1400" dirty="0" smtClean="0">
                <a:solidFill>
                  <a:srgbClr val="FFFFFF"/>
                </a:solidFill>
                <a:ea typeface="Apple LiGothic" pitchFamily="2" charset="-120"/>
                <a:cs typeface="微軟正黑體"/>
                <a:sym typeface="微軟正黑體"/>
              </a:rPr>
              <a:t>Where</a:t>
            </a:r>
            <a:r>
              <a:rPr sz="1400" dirty="0" smtClean="0">
                <a:solidFill>
                  <a:srgbClr val="FFFFFF"/>
                </a:solidFill>
                <a:ea typeface="Apple LiGothic" pitchFamily="2" charset="-120"/>
                <a:cs typeface="Century Gothic"/>
                <a:sym typeface="Century Gothic"/>
              </a:rPr>
              <a:t>:</a:t>
            </a:r>
            <a:r>
              <a:rPr sz="1400" dirty="0">
                <a:solidFill>
                  <a:srgbClr val="FFFFFF"/>
                </a:solidFill>
                <a:ea typeface="Apple LiGothic" pitchFamily="2" charset="-120"/>
                <a:cs typeface="Century Gothic"/>
                <a:sym typeface="Century Gothic"/>
              </a:rPr>
              <a:t/>
            </a:r>
            <a:br>
              <a:rPr sz="1400" dirty="0">
                <a:solidFill>
                  <a:srgbClr val="FFFFFF"/>
                </a:solidFill>
                <a:ea typeface="Apple LiGothic" pitchFamily="2" charset="-120"/>
                <a:cs typeface="Century Gothic"/>
                <a:sym typeface="Century Gothic"/>
              </a:rPr>
            </a:br>
            <a:r>
              <a:rPr sz="1400" u="sng" dirty="0">
                <a:solidFill>
                  <a:srgbClr val="FFFFFF"/>
                </a:solidFill>
                <a:ea typeface="Apple LiGothic" pitchFamily="2" charset="-120"/>
                <a:cs typeface="Century Gothic"/>
                <a:sym typeface="Century Gothic"/>
              </a:rPr>
              <a:t>WWW.WEBVOLUMECONTEST.COM </a:t>
            </a:r>
            <a:endParaRPr dirty="0">
              <a:ea typeface="Apple LiGothic" pitchFamily="2" charset="-120"/>
              <a:cs typeface="Century Gothic"/>
              <a:sym typeface="Century Gothic"/>
            </a:endParaRPr>
          </a:p>
          <a:p>
            <a:pPr marL="200020" lvl="0" indent="-200020">
              <a:spcBef>
                <a:spcPts val="900"/>
              </a:spcBef>
              <a:buClr>
                <a:srgbClr val="FFFFFF"/>
              </a:buClr>
              <a:buSzPct val="100000"/>
              <a:buFont typeface="Arial"/>
              <a:buChar char="•"/>
            </a:pPr>
            <a:r>
              <a:rPr sz="1400" dirty="0">
                <a:solidFill>
                  <a:srgbClr val="FFFFFF"/>
                </a:solidFill>
                <a:ea typeface="Apple LiGothic" pitchFamily="2" charset="-120"/>
                <a:cs typeface="微軟正黑體"/>
                <a:sym typeface="微軟正黑體"/>
              </a:rPr>
              <a:t>競賽</a:t>
            </a:r>
            <a:r>
              <a:rPr sz="1400" dirty="0" smtClean="0">
                <a:solidFill>
                  <a:srgbClr val="FFFFFF"/>
                </a:solidFill>
                <a:ea typeface="Apple LiGothic" pitchFamily="2" charset="-120"/>
                <a:cs typeface="微軟正黑體"/>
                <a:sym typeface="微軟正黑體"/>
              </a:rPr>
              <a:t>日期</a:t>
            </a:r>
            <a:r>
              <a:rPr lang="en-US" sz="1400" dirty="0" smtClean="0">
                <a:solidFill>
                  <a:srgbClr val="FFFFFF"/>
                </a:solidFill>
                <a:ea typeface="Apple LiGothic" pitchFamily="2" charset="-120"/>
                <a:cs typeface="微軟正黑體"/>
                <a:sym typeface="微軟正黑體"/>
              </a:rPr>
              <a:t>When</a:t>
            </a:r>
            <a:r>
              <a:rPr sz="1400" dirty="0" smtClean="0">
                <a:solidFill>
                  <a:srgbClr val="FFFFFF"/>
                </a:solidFill>
                <a:ea typeface="Apple LiGothic" pitchFamily="2" charset="-120"/>
                <a:cs typeface="Century Gothic"/>
                <a:sym typeface="Century Gothic"/>
              </a:rPr>
              <a:t>: </a:t>
            </a:r>
            <a:r>
              <a:rPr sz="1400" dirty="0">
                <a:solidFill>
                  <a:srgbClr val="FFFFFF"/>
                </a:solidFill>
                <a:ea typeface="Apple LiGothic" pitchFamily="2" charset="-120"/>
                <a:cs typeface="Century Gothic"/>
                <a:sym typeface="Century Gothic"/>
              </a:rPr>
              <a:t/>
            </a:r>
            <a:br>
              <a:rPr sz="1400" dirty="0">
                <a:solidFill>
                  <a:srgbClr val="FFFFFF"/>
                </a:solidFill>
                <a:ea typeface="Apple LiGothic" pitchFamily="2" charset="-120"/>
                <a:cs typeface="Century Gothic"/>
                <a:sym typeface="Century Gothic"/>
              </a:rPr>
            </a:br>
            <a:r>
              <a:rPr lang="en-US" sz="1400" dirty="0" smtClean="0">
                <a:solidFill>
                  <a:srgbClr val="FFFFFF"/>
                </a:solidFill>
                <a:ea typeface="Apple LiGothic" pitchFamily="2" charset="-120"/>
                <a:cs typeface="Century Gothic"/>
                <a:sym typeface="Century Gothic"/>
              </a:rPr>
              <a:t>2</a:t>
            </a:r>
            <a:r>
              <a:rPr sz="1400" dirty="0" smtClean="0">
                <a:solidFill>
                  <a:srgbClr val="FFFFFF"/>
                </a:solidFill>
                <a:ea typeface="Apple LiGothic" pitchFamily="2" charset="-120"/>
                <a:cs typeface="微軟正黑體"/>
                <a:sym typeface="微軟正黑體"/>
              </a:rPr>
              <a:t>月</a:t>
            </a:r>
            <a:r>
              <a:rPr sz="1400" dirty="0" smtClean="0">
                <a:solidFill>
                  <a:srgbClr val="FFFFFF"/>
                </a:solidFill>
                <a:ea typeface="Apple LiGothic" pitchFamily="2" charset="-120"/>
                <a:cs typeface="Century Gothic"/>
                <a:sym typeface="Century Gothic"/>
              </a:rPr>
              <a:t>2</a:t>
            </a:r>
            <a:r>
              <a:rPr lang="en-US" sz="1400" dirty="0" smtClean="0">
                <a:solidFill>
                  <a:srgbClr val="FFFFFF"/>
                </a:solidFill>
                <a:ea typeface="Apple LiGothic" pitchFamily="2" charset="-120"/>
                <a:cs typeface="Century Gothic"/>
                <a:sym typeface="Century Gothic"/>
              </a:rPr>
              <a:t>9</a:t>
            </a:r>
            <a:r>
              <a:rPr sz="1400" dirty="0" smtClean="0">
                <a:solidFill>
                  <a:srgbClr val="FFFFFF"/>
                </a:solidFill>
                <a:ea typeface="Apple LiGothic" pitchFamily="2" charset="-120"/>
                <a:cs typeface="微軟正黑體"/>
                <a:sym typeface="微軟正黑體"/>
              </a:rPr>
              <a:t>日</a:t>
            </a:r>
            <a:r>
              <a:rPr sz="1400" dirty="0">
                <a:solidFill>
                  <a:srgbClr val="FFFFFF"/>
                </a:solidFill>
                <a:ea typeface="Apple LiGothic" pitchFamily="2" charset="-120"/>
                <a:cs typeface="Century Gothic"/>
                <a:sym typeface="Century Gothic"/>
              </a:rPr>
              <a:t>, </a:t>
            </a:r>
            <a:r>
              <a:rPr sz="1400" dirty="0" smtClean="0">
                <a:solidFill>
                  <a:srgbClr val="FFFFFF"/>
                </a:solidFill>
                <a:ea typeface="Apple LiGothic" pitchFamily="2" charset="-120"/>
                <a:cs typeface="Century Gothic"/>
                <a:sym typeface="Century Gothic"/>
              </a:rPr>
              <a:t>201</a:t>
            </a:r>
            <a:r>
              <a:rPr lang="en-US" sz="1400" dirty="0" smtClean="0">
                <a:solidFill>
                  <a:srgbClr val="FFFFFF"/>
                </a:solidFill>
                <a:ea typeface="Apple LiGothic" pitchFamily="2" charset="-120"/>
                <a:cs typeface="Century Gothic"/>
                <a:sym typeface="Century Gothic"/>
              </a:rPr>
              <a:t>6</a:t>
            </a:r>
            <a:r>
              <a:rPr sz="1400" dirty="0" smtClean="0">
                <a:solidFill>
                  <a:srgbClr val="FFFFFF"/>
                </a:solidFill>
                <a:ea typeface="Apple LiGothic" pitchFamily="2" charset="-120"/>
                <a:cs typeface="Century Gothic"/>
                <a:sym typeface="Century Gothic"/>
              </a:rPr>
              <a:t> </a:t>
            </a:r>
            <a:r>
              <a:rPr sz="1400" dirty="0">
                <a:solidFill>
                  <a:srgbClr val="FFFFFF"/>
                </a:solidFill>
                <a:ea typeface="Apple LiGothic" pitchFamily="2" charset="-120"/>
                <a:cs typeface="Century Gothic"/>
                <a:sym typeface="Century Gothic"/>
              </a:rPr>
              <a:t>– 6</a:t>
            </a:r>
            <a:r>
              <a:rPr sz="1400" dirty="0">
                <a:solidFill>
                  <a:srgbClr val="FFFFFF"/>
                </a:solidFill>
                <a:ea typeface="Apple LiGothic" pitchFamily="2" charset="-120"/>
                <a:cs typeface="微軟正黑體"/>
                <a:sym typeface="微軟正黑體"/>
              </a:rPr>
              <a:t>月</a:t>
            </a:r>
            <a:r>
              <a:rPr sz="1400" dirty="0" smtClean="0">
                <a:solidFill>
                  <a:srgbClr val="FFFFFF"/>
                </a:solidFill>
                <a:ea typeface="Apple LiGothic" pitchFamily="2" charset="-120"/>
                <a:cs typeface="Century Gothic"/>
                <a:sym typeface="Century Gothic"/>
              </a:rPr>
              <a:t>1</a:t>
            </a:r>
            <a:r>
              <a:rPr lang="en-US" sz="1400" dirty="0" smtClean="0">
                <a:solidFill>
                  <a:srgbClr val="FFFFFF"/>
                </a:solidFill>
                <a:ea typeface="Apple LiGothic" pitchFamily="2" charset="-120"/>
                <a:cs typeface="Century Gothic"/>
                <a:sym typeface="Century Gothic"/>
              </a:rPr>
              <a:t>7</a:t>
            </a:r>
            <a:r>
              <a:rPr sz="1400" dirty="0" smtClean="0">
                <a:solidFill>
                  <a:srgbClr val="FFFFFF"/>
                </a:solidFill>
                <a:ea typeface="Apple LiGothic" pitchFamily="2" charset="-120"/>
                <a:cs typeface="微軟正黑體"/>
                <a:sym typeface="微軟正黑體"/>
              </a:rPr>
              <a:t>日</a:t>
            </a:r>
            <a:r>
              <a:rPr sz="1400" dirty="0">
                <a:solidFill>
                  <a:srgbClr val="FFFFFF"/>
                </a:solidFill>
                <a:ea typeface="Apple LiGothic" pitchFamily="2" charset="-120"/>
                <a:cs typeface="Century Gothic"/>
                <a:sym typeface="Century Gothic"/>
              </a:rPr>
              <a:t>,</a:t>
            </a:r>
            <a:r>
              <a:rPr sz="1400" dirty="0" smtClean="0">
                <a:solidFill>
                  <a:srgbClr val="FFFFFF"/>
                </a:solidFill>
                <a:ea typeface="Apple LiGothic" pitchFamily="2" charset="-120"/>
                <a:cs typeface="Century Gothic"/>
                <a:sym typeface="Century Gothic"/>
              </a:rPr>
              <a:t>201</a:t>
            </a:r>
            <a:r>
              <a:rPr lang="en-US" sz="1400" dirty="0" smtClean="0">
                <a:solidFill>
                  <a:srgbClr val="FFFFFF"/>
                </a:solidFill>
                <a:ea typeface="Apple LiGothic" pitchFamily="2" charset="-120"/>
                <a:cs typeface="Century Gothic"/>
                <a:sym typeface="Century Gothic"/>
              </a:rPr>
              <a:t>6</a:t>
            </a:r>
            <a:endParaRPr dirty="0">
              <a:ea typeface="Apple LiGothic" pitchFamily="2" charset="-120"/>
              <a:cs typeface="Century Gothic"/>
              <a:sym typeface="Century Gothic"/>
            </a:endParaRPr>
          </a:p>
          <a:p>
            <a:pPr marL="200020" lvl="0" indent="-200020">
              <a:spcBef>
                <a:spcPts val="900"/>
              </a:spcBef>
              <a:buClr>
                <a:srgbClr val="FFFFFF"/>
              </a:buClr>
              <a:buSzPct val="100000"/>
              <a:buFont typeface="Arial"/>
              <a:buChar char="•"/>
            </a:pPr>
            <a:r>
              <a:rPr sz="1400" dirty="0" smtClean="0">
                <a:solidFill>
                  <a:srgbClr val="FFFFFF"/>
                </a:solidFill>
                <a:ea typeface="Apple LiGothic" pitchFamily="2" charset="-120"/>
                <a:cs typeface="微軟正黑體"/>
                <a:sym typeface="微軟正黑體"/>
              </a:rPr>
              <a:t>報名費</a:t>
            </a:r>
            <a:r>
              <a:rPr lang="en-US" sz="1400" dirty="0" smtClean="0">
                <a:solidFill>
                  <a:srgbClr val="FFFFFF"/>
                </a:solidFill>
                <a:ea typeface="Apple LiGothic" pitchFamily="2" charset="-120"/>
                <a:cs typeface="微軟正黑體"/>
                <a:sym typeface="微軟正黑體"/>
              </a:rPr>
              <a:t>Application fee</a:t>
            </a:r>
            <a:r>
              <a:rPr sz="1400" dirty="0" smtClean="0">
                <a:solidFill>
                  <a:srgbClr val="FFFFFF"/>
                </a:solidFill>
                <a:ea typeface="Apple LiGothic" pitchFamily="2" charset="-120"/>
                <a:cs typeface="Century Gothic"/>
                <a:sym typeface="Century Gothic"/>
              </a:rPr>
              <a:t>: </a:t>
            </a:r>
            <a:r>
              <a:rPr sz="1400" dirty="0">
                <a:solidFill>
                  <a:srgbClr val="FFFFFF"/>
                </a:solidFill>
                <a:ea typeface="Apple LiGothic" pitchFamily="2" charset="-120"/>
                <a:cs typeface="微軟正黑體"/>
                <a:sym typeface="微軟正黑體"/>
              </a:rPr>
              <a:t>美金</a:t>
            </a:r>
            <a:r>
              <a:rPr sz="1400" dirty="0">
                <a:solidFill>
                  <a:srgbClr val="FFFFFF"/>
                </a:solidFill>
                <a:ea typeface="Apple LiGothic" pitchFamily="2" charset="-120"/>
                <a:cs typeface="Century Gothic"/>
                <a:sym typeface="Century Gothic"/>
              </a:rPr>
              <a:t>10</a:t>
            </a:r>
            <a:r>
              <a:rPr sz="1400" dirty="0">
                <a:solidFill>
                  <a:srgbClr val="FFFFFF"/>
                </a:solidFill>
                <a:ea typeface="Apple LiGothic" pitchFamily="2" charset="-120"/>
                <a:cs typeface="微軟正黑體"/>
                <a:sym typeface="微軟正黑體"/>
              </a:rPr>
              <a:t>元</a:t>
            </a:r>
            <a:endParaRPr sz="1400" dirty="0">
              <a:solidFill>
                <a:srgbClr val="FFFFFF"/>
              </a:solidFill>
              <a:ea typeface="Apple LiGothic" pitchFamily="2" charset="-120"/>
              <a:cs typeface="Century Gothic"/>
              <a:sym typeface="Century Gothic"/>
            </a:endParaRPr>
          </a:p>
          <a:p>
            <a:pPr marL="200020" lvl="0" indent="-200020">
              <a:spcBef>
                <a:spcPts val="900"/>
              </a:spcBef>
              <a:buClr>
                <a:srgbClr val="FFFFFF"/>
              </a:buClr>
              <a:buSzPct val="100000"/>
              <a:buFont typeface="Arial"/>
              <a:buChar char="•"/>
            </a:pPr>
            <a:r>
              <a:rPr sz="1400" dirty="0">
                <a:solidFill>
                  <a:srgbClr val="FFFFFF"/>
                </a:solidFill>
                <a:ea typeface="Apple LiGothic" pitchFamily="2" charset="-120"/>
                <a:cs typeface="微軟正黑體"/>
                <a:sym typeface="微軟正黑體"/>
              </a:rPr>
              <a:t>下載你的競賽</a:t>
            </a:r>
            <a:r>
              <a:rPr sz="1400" dirty="0" smtClean="0">
                <a:solidFill>
                  <a:srgbClr val="FFFFFF"/>
                </a:solidFill>
                <a:ea typeface="Apple LiGothic" pitchFamily="2" charset="-120"/>
                <a:cs typeface="微軟正黑體"/>
                <a:sym typeface="微軟正黑體"/>
              </a:rPr>
              <a:t>手冊</a:t>
            </a:r>
            <a:r>
              <a:rPr lang="en-US" sz="1400" dirty="0" smtClean="0">
                <a:solidFill>
                  <a:srgbClr val="FFFFFF"/>
                </a:solidFill>
                <a:ea typeface="Apple LiGothic" pitchFamily="2" charset="-120"/>
                <a:cs typeface="微軟正黑體"/>
                <a:sym typeface="微軟正黑體"/>
              </a:rPr>
              <a:t> Download your Contest Handbook</a:t>
            </a:r>
            <a:endParaRPr sz="1400" dirty="0">
              <a:solidFill>
                <a:srgbClr val="FFFFFF"/>
              </a:solidFill>
              <a:ea typeface="Apple LiGothic" pitchFamily="2" charset="-120"/>
              <a:cs typeface="Century Gothic"/>
              <a:sym typeface="Century Gothic"/>
            </a:endParaRPr>
          </a:p>
          <a:p>
            <a:pPr marL="200020" lvl="0" indent="-200020">
              <a:spcBef>
                <a:spcPts val="900"/>
              </a:spcBef>
              <a:buClr>
                <a:srgbClr val="FFFFFF"/>
              </a:buClr>
              <a:buSzPct val="100000"/>
              <a:buFont typeface="Arial"/>
              <a:buChar char="•"/>
            </a:pPr>
            <a:r>
              <a:rPr sz="1400" dirty="0">
                <a:solidFill>
                  <a:srgbClr val="FFFFFF"/>
                </a:solidFill>
                <a:ea typeface="Apple LiGothic" pitchFamily="2" charset="-120"/>
                <a:cs typeface="微軟正黑體"/>
                <a:sym typeface="微軟正黑體"/>
              </a:rPr>
              <a:t>註冊研討會</a:t>
            </a:r>
            <a:r>
              <a:rPr sz="1400" dirty="0" smtClean="0">
                <a:solidFill>
                  <a:srgbClr val="FFFFFF"/>
                </a:solidFill>
                <a:ea typeface="Apple LiGothic" pitchFamily="2" charset="-120"/>
                <a:cs typeface="微軟正黑體"/>
                <a:sym typeface="微軟正黑體"/>
              </a:rPr>
              <a:t>課程</a:t>
            </a:r>
            <a:r>
              <a:rPr lang="en-US" sz="1400" dirty="0" smtClean="0">
                <a:solidFill>
                  <a:srgbClr val="FFFFFF"/>
                </a:solidFill>
                <a:ea typeface="Apple LiGothic" pitchFamily="2" charset="-120"/>
                <a:cs typeface="微軟正黑體"/>
                <a:sym typeface="微軟正黑體"/>
              </a:rPr>
              <a:t> Resigter trainings</a:t>
            </a:r>
            <a:endParaRPr sz="1400" dirty="0">
              <a:solidFill>
                <a:srgbClr val="FFFFFF"/>
              </a:solidFill>
              <a:ea typeface="Apple LiGothic" pitchFamily="2" charset="-120"/>
              <a:cs typeface="Century Gothic"/>
              <a:sym typeface="Century Gothic"/>
            </a:endParaRPr>
          </a:p>
          <a:p>
            <a:pPr marL="200020" lvl="0" indent="-200020">
              <a:spcBef>
                <a:spcPts val="900"/>
              </a:spcBef>
              <a:buClr>
                <a:srgbClr val="FFFFFF"/>
              </a:buClr>
              <a:buSzPct val="100000"/>
              <a:buFont typeface="Arial"/>
              <a:buChar char="•"/>
            </a:pPr>
            <a:r>
              <a:rPr sz="1400" dirty="0">
                <a:solidFill>
                  <a:srgbClr val="FFFFFF"/>
                </a:solidFill>
                <a:ea typeface="Apple LiGothic" pitchFamily="2" charset="-120"/>
                <a:cs typeface="微軟正黑體"/>
                <a:sym typeface="微軟正黑體"/>
              </a:rPr>
              <a:t>加入我們一起贏得成功</a:t>
            </a:r>
            <a:r>
              <a:rPr sz="1400" dirty="0" smtClean="0">
                <a:solidFill>
                  <a:srgbClr val="FFFFFF"/>
                </a:solidFill>
                <a:ea typeface="Apple LiGothic" pitchFamily="2" charset="-120"/>
                <a:cs typeface="Century Gothic"/>
                <a:sym typeface="Century Gothic"/>
              </a:rPr>
              <a:t>!</a:t>
            </a:r>
            <a:endParaRPr lang="en-US" sz="1400" dirty="0" smtClean="0">
              <a:solidFill>
                <a:srgbClr val="FFFFFF"/>
              </a:solidFill>
              <a:ea typeface="Apple LiGothic" pitchFamily="2" charset="-120"/>
              <a:cs typeface="Century Gothic"/>
              <a:sym typeface="Century Gothic"/>
            </a:endParaRPr>
          </a:p>
          <a:p>
            <a:pPr lvl="0">
              <a:spcBef>
                <a:spcPts val="900"/>
              </a:spcBef>
              <a:buClr>
                <a:srgbClr val="FFFFFF"/>
              </a:buClr>
              <a:buSzPct val="100000"/>
            </a:pPr>
            <a:r>
              <a:rPr lang="en-US" sz="1400" dirty="0" smtClean="0">
                <a:solidFill>
                  <a:srgbClr val="FFFFFF"/>
                </a:solidFill>
                <a:ea typeface="Apple LiGothic" pitchFamily="2" charset="-120"/>
                <a:cs typeface="Century Gothic"/>
                <a:sym typeface="Century Gothic"/>
              </a:rPr>
              <a:t>Gain the success with the Contest and with us!</a:t>
            </a:r>
            <a:endParaRPr sz="1400" dirty="0">
              <a:solidFill>
                <a:srgbClr val="FFFFFF"/>
              </a:solidFill>
              <a:ea typeface="Apple LiGothic" pitchFamily="2" charset="-120"/>
              <a:cs typeface="Century Gothic"/>
              <a:sym typeface="Century Gothic"/>
            </a:endParaRPr>
          </a:p>
        </p:txBody>
      </p:sp>
    </p:spTree>
    <p:extLst>
      <p:ext uri="{BB962C8B-B14F-4D97-AF65-F5344CB8AC3E}">
        <p14:creationId xmlns:p14="http://schemas.microsoft.com/office/powerpoint/2010/main" val="1924134111"/>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2006"/>
                                        </p:tgtEl>
                                        <p:attrNameLst>
                                          <p:attrName>style.visibility</p:attrName>
                                        </p:attrNameLst>
                                      </p:cBhvr>
                                      <p:to>
                                        <p:strVal val="visible"/>
                                      </p:to>
                                    </p:set>
                                    <p:animEffect transition="in" filter="fade">
                                      <p:cBhvr>
                                        <p:cTn id="7" dur="500"/>
                                        <p:tgtEl>
                                          <p:spTgt spid="2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6"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9" name="image47.png"/>
          <p:cNvPicPr/>
          <p:nvPr/>
        </p:nvPicPr>
        <p:blipFill>
          <a:blip r:embed="rId2">
            <a:extLst/>
          </a:blip>
          <a:srcRect b="21173"/>
          <a:stretch>
            <a:fillRect/>
          </a:stretch>
        </p:blipFill>
        <p:spPr>
          <a:xfrm>
            <a:off x="-279531" y="1105342"/>
            <a:ext cx="4682459" cy="2553194"/>
          </a:xfrm>
          <a:prstGeom prst="rect">
            <a:avLst/>
          </a:prstGeom>
          <a:ln w="12700">
            <a:miter lim="400000"/>
          </a:ln>
        </p:spPr>
      </p:pic>
      <p:sp>
        <p:nvSpPr>
          <p:cNvPr id="2010" name="Shape 2010"/>
          <p:cNvSpPr/>
          <p:nvPr/>
        </p:nvSpPr>
        <p:spPr>
          <a:xfrm>
            <a:off x="4343400" y="0"/>
            <a:ext cx="4800603" cy="5143500"/>
          </a:xfrm>
          <a:prstGeom prst="rect">
            <a:avLst/>
          </a:prstGeom>
          <a:solidFill>
            <a:srgbClr val="1F497D"/>
          </a:solidFill>
          <a:ln w="12700">
            <a:miter lim="400000"/>
          </a:ln>
        </p:spPr>
        <p:txBody>
          <a:bodyPr lIns="0" tIns="0" rIns="0" bIns="0" anchor="ctr"/>
          <a:lstStyle/>
          <a:p>
            <a:pPr lvl="0" algn="ctr" defTabSz="914378">
              <a:defRPr>
                <a:solidFill>
                  <a:srgbClr val="FFFFFF"/>
                </a:solidFill>
              </a:defRPr>
            </a:pPr>
            <a:endParaRPr>
              <a:ea typeface="Apple LiGothic" pitchFamily="2" charset="-120"/>
            </a:endParaRPr>
          </a:p>
        </p:txBody>
      </p:sp>
      <p:sp>
        <p:nvSpPr>
          <p:cNvPr id="2011" name="Shape 2011"/>
          <p:cNvSpPr/>
          <p:nvPr/>
        </p:nvSpPr>
        <p:spPr>
          <a:xfrm>
            <a:off x="-312820" y="3700046"/>
            <a:ext cx="4749039" cy="1295401"/>
          </a:xfrm>
          <a:prstGeom prst="rect">
            <a:avLst/>
          </a:prstGeom>
          <a:solidFill>
            <a:srgbClr val="1F497D">
              <a:alpha val="80000"/>
            </a:srgbClr>
          </a:solidFill>
          <a:ln w="12700">
            <a:miter lim="400000"/>
          </a:ln>
        </p:spPr>
        <p:txBody>
          <a:bodyPr lIns="0" tIns="0" rIns="0" bIns="0" anchor="ctr"/>
          <a:lstStyle/>
          <a:p>
            <a:pPr lvl="0" algn="ctr" defTabSz="914378">
              <a:defRPr>
                <a:solidFill>
                  <a:srgbClr val="FFFFFF"/>
                </a:solidFill>
              </a:defRPr>
            </a:pPr>
            <a:endParaRPr>
              <a:ea typeface="Apple LiGothic" pitchFamily="2" charset="-120"/>
            </a:endParaRPr>
          </a:p>
        </p:txBody>
      </p:sp>
      <p:sp>
        <p:nvSpPr>
          <p:cNvPr id="2012" name="Shape 2012"/>
          <p:cNvSpPr/>
          <p:nvPr/>
        </p:nvSpPr>
        <p:spPr>
          <a:xfrm>
            <a:off x="-381000" y="3993802"/>
            <a:ext cx="4885395" cy="70788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2800" b="1" cap="all">
                <a:solidFill>
                  <a:srgbClr val="FFFFFF"/>
                </a:solidFill>
                <a:latin typeface="微軟正黑體"/>
                <a:ea typeface="微軟正黑體"/>
                <a:cs typeface="微軟正黑體"/>
                <a:sym typeface="微軟正黑體"/>
              </a:defRPr>
            </a:lvl1pPr>
          </a:lstStyle>
          <a:p>
            <a:pPr lvl="0">
              <a:defRPr sz="1800" b="0" cap="none">
                <a:solidFill>
                  <a:srgbClr val="000000"/>
                </a:solidFill>
              </a:defRPr>
            </a:pPr>
            <a:r>
              <a:rPr sz="2800" b="1" cap="all" dirty="0">
                <a:solidFill>
                  <a:schemeClr val="bg1"/>
                </a:solidFill>
                <a:latin typeface="+mn-lt"/>
                <a:ea typeface="Apple LiGothic" pitchFamily="2" charset="-120"/>
              </a:rPr>
              <a:t>啟動你的網路</a:t>
            </a:r>
            <a:r>
              <a:rPr sz="2800" b="1" cap="all" dirty="0" smtClean="0">
                <a:solidFill>
                  <a:schemeClr val="bg1"/>
                </a:solidFill>
                <a:latin typeface="+mn-lt"/>
                <a:ea typeface="Apple LiGothic" pitchFamily="2" charset="-120"/>
              </a:rPr>
              <a:t>中心</a:t>
            </a:r>
            <a:endParaRPr lang="en-US" sz="2800" b="1" cap="all" dirty="0" smtClean="0">
              <a:solidFill>
                <a:schemeClr val="bg1"/>
              </a:solidFill>
              <a:latin typeface="+mn-lt"/>
              <a:ea typeface="Apple LiGothic" pitchFamily="2" charset="-120"/>
            </a:endParaRPr>
          </a:p>
          <a:p>
            <a:pPr lvl="0">
              <a:defRPr sz="1800" b="0" cap="none">
                <a:solidFill>
                  <a:srgbClr val="000000"/>
                </a:solidFill>
              </a:defRPr>
            </a:pPr>
            <a:r>
              <a:rPr lang="en-US" dirty="0" smtClean="0">
                <a:solidFill>
                  <a:schemeClr val="bg1"/>
                </a:solidFill>
                <a:latin typeface="+mn-lt"/>
                <a:ea typeface="Apple LiGothic" pitchFamily="2" charset="-120"/>
              </a:rPr>
              <a:t>Activate your </a:t>
            </a:r>
            <a:r>
              <a:rPr lang="en-US" dirty="0" err="1" smtClean="0">
                <a:solidFill>
                  <a:schemeClr val="bg1"/>
                </a:solidFill>
                <a:latin typeface="+mn-lt"/>
                <a:ea typeface="Apple LiGothic" pitchFamily="2" charset="-120"/>
              </a:rPr>
              <a:t>WebCenter</a:t>
            </a:r>
            <a:r>
              <a:rPr lang="en-US" dirty="0" smtClean="0">
                <a:solidFill>
                  <a:schemeClr val="bg1"/>
                </a:solidFill>
                <a:latin typeface="+mn-lt"/>
                <a:ea typeface="Apple LiGothic" pitchFamily="2" charset="-120"/>
              </a:rPr>
              <a:t> </a:t>
            </a:r>
            <a:endParaRPr sz="2800" b="1" cap="all" dirty="0">
              <a:solidFill>
                <a:schemeClr val="bg1"/>
              </a:solidFill>
              <a:latin typeface="+mn-lt"/>
              <a:ea typeface="Apple LiGothic" pitchFamily="2" charset="-120"/>
            </a:endParaRPr>
          </a:p>
        </p:txBody>
      </p:sp>
      <p:pic>
        <p:nvPicPr>
          <p:cNvPr id="2013" name="image48.jpeg" descr="C:\Users\jeremyf\Pictures\FireShot Screen Capture #281 - '' - w_mawebcenters_com_marketamerica_1.png"/>
          <p:cNvPicPr/>
          <p:nvPr/>
        </p:nvPicPr>
        <p:blipFill>
          <a:blip r:embed="rId3">
            <a:extLst/>
          </a:blip>
          <a:srcRect b="52414"/>
          <a:stretch>
            <a:fillRect/>
          </a:stretch>
        </p:blipFill>
        <p:spPr>
          <a:xfrm>
            <a:off x="-52897" y="1229474"/>
            <a:ext cx="4253260" cy="2073628"/>
          </a:xfrm>
          <a:prstGeom prst="rect">
            <a:avLst/>
          </a:prstGeom>
          <a:ln w="12700">
            <a:miter lim="400000"/>
          </a:ln>
        </p:spPr>
      </p:pic>
      <p:sp>
        <p:nvSpPr>
          <p:cNvPr id="2014" name="Shape 2014"/>
          <p:cNvSpPr/>
          <p:nvPr/>
        </p:nvSpPr>
        <p:spPr>
          <a:xfrm>
            <a:off x="4419601" y="16941"/>
            <a:ext cx="4724399" cy="4683945"/>
          </a:xfrm>
          <a:prstGeom prst="rect">
            <a:avLst/>
          </a:prstGeom>
          <a:ln w="12700">
            <a:miter lim="400000"/>
          </a:ln>
          <a:extLst>
            <a:ext uri="{C572A759-6A51-4108-AA02-DFA0A04FC94B}">
              <ma14:wrappingTextBoxFlag xmlns="" xmlns:ma14="http://schemas.microsoft.com/office/mac/drawingml/2011/main" val="1"/>
            </a:ext>
          </a:extLst>
        </p:spPr>
        <p:txBody>
          <a:bodyPr wrap="square" lIns="18083" tIns="18083" rIns="18083" bIns="18083">
            <a:spAutoFit/>
          </a:bodyPr>
          <a:lstStyle/>
          <a:p>
            <a:pPr lvl="0" algn="ctr" defTabSz="685800"/>
            <a:r>
              <a:rPr sz="4000" dirty="0" smtClean="0">
                <a:solidFill>
                  <a:srgbClr val="FFFFFF"/>
                </a:solidFill>
                <a:ea typeface="Apple LiGothic" pitchFamily="2" charset="-120"/>
                <a:cs typeface="MS PGothic"/>
                <a:sym typeface="MS PGothic"/>
              </a:rPr>
              <a:t>大會優惠</a:t>
            </a:r>
            <a:endParaRPr lang="en-US" sz="4000" dirty="0" smtClean="0">
              <a:solidFill>
                <a:srgbClr val="FFFFFF"/>
              </a:solidFill>
              <a:ea typeface="Apple LiGothic" pitchFamily="2" charset="-120"/>
              <a:cs typeface="MS PGothic"/>
              <a:sym typeface="MS PGothic"/>
            </a:endParaRPr>
          </a:p>
          <a:p>
            <a:pPr lvl="0" algn="ctr" defTabSz="685800"/>
            <a:r>
              <a:rPr lang="zh-TW" altLang="en-US" sz="2400" dirty="0" smtClean="0">
                <a:solidFill>
                  <a:srgbClr val="FFFFFF"/>
                </a:solidFill>
                <a:ea typeface="Apple LiGothic" pitchFamily="2" charset="-120"/>
                <a:cs typeface="MS PGothic"/>
                <a:sym typeface="MS PGothic"/>
              </a:rPr>
              <a:t>＃</a:t>
            </a:r>
            <a:r>
              <a:rPr lang="en-US" altLang="zh-TW" sz="2400" dirty="0" smtClean="0">
                <a:solidFill>
                  <a:srgbClr val="FFFFFF"/>
                </a:solidFill>
                <a:ea typeface="Apple LiGothic" pitchFamily="2" charset="-120"/>
                <a:cs typeface="MS PGothic"/>
                <a:sym typeface="MS PGothic"/>
              </a:rPr>
              <a:t>MHKLS2016 Special Offer</a:t>
            </a:r>
            <a:endParaRPr sz="2400" dirty="0" smtClean="0">
              <a:solidFill>
                <a:srgbClr val="FFFFFF"/>
              </a:solidFill>
              <a:ea typeface="Apple LiGothic" pitchFamily="2" charset="-120"/>
              <a:cs typeface="Century Gothic"/>
              <a:sym typeface="Century Gothic"/>
            </a:endParaRPr>
          </a:p>
          <a:p>
            <a:pPr lvl="0" algn="ctr" defTabSz="685800"/>
            <a:endParaRPr sz="2400" dirty="0" smtClean="0">
              <a:solidFill>
                <a:srgbClr val="FFFFFF"/>
              </a:solidFill>
              <a:ea typeface="Apple LiGothic" pitchFamily="2" charset="-120"/>
              <a:cs typeface="Century Gothic"/>
              <a:sym typeface="Century Gothic"/>
            </a:endParaRPr>
          </a:p>
          <a:p>
            <a:pPr lvl="0" algn="ctr" defTabSz="685800"/>
            <a:r>
              <a:rPr sz="2400" dirty="0" smtClean="0">
                <a:solidFill>
                  <a:srgbClr val="FFFFFF"/>
                </a:solidFill>
                <a:ea typeface="Apple LiGothic" pitchFamily="2" charset="-120"/>
                <a:cs typeface="Century Gothic"/>
                <a:sym typeface="Century Gothic"/>
              </a:rPr>
              <a:t> </a:t>
            </a:r>
            <a:r>
              <a:rPr sz="2400" dirty="0" smtClean="0">
                <a:solidFill>
                  <a:srgbClr val="FFFFFF"/>
                </a:solidFill>
                <a:ea typeface="Apple LiGothic" pitchFamily="2" charset="-120"/>
                <a:cs typeface="MS PGothic"/>
                <a:sym typeface="MS PGothic"/>
              </a:rPr>
              <a:t>網路中心</a:t>
            </a:r>
            <a:r>
              <a:rPr lang="en-US" sz="2400" dirty="0" smtClean="0">
                <a:solidFill>
                  <a:srgbClr val="FFFFFF"/>
                </a:solidFill>
                <a:ea typeface="Apple LiGothic" pitchFamily="2" charset="-120"/>
                <a:cs typeface="MS PGothic"/>
                <a:sym typeface="MS PGothic"/>
              </a:rPr>
              <a:t>WebCenter</a:t>
            </a:r>
            <a:r>
              <a:rPr sz="2400" dirty="0" smtClean="0">
                <a:solidFill>
                  <a:srgbClr val="FFFFFF"/>
                </a:solidFill>
                <a:ea typeface="Apple LiGothic" pitchFamily="2" charset="-120"/>
                <a:cs typeface="Century Gothic"/>
                <a:sym typeface="Century Gothic"/>
              </a:rPr>
              <a:t>: </a:t>
            </a:r>
            <a:br>
              <a:rPr sz="2400" dirty="0" smtClean="0">
                <a:solidFill>
                  <a:srgbClr val="FFFFFF"/>
                </a:solidFill>
                <a:ea typeface="Apple LiGothic" pitchFamily="2" charset="-120"/>
                <a:cs typeface="Century Gothic"/>
                <a:sym typeface="Century Gothic"/>
              </a:rPr>
            </a:br>
            <a:r>
              <a:rPr sz="2400" dirty="0" smtClean="0">
                <a:solidFill>
                  <a:srgbClr val="FFFFFF"/>
                </a:solidFill>
                <a:ea typeface="Apple LiGothic" pitchFamily="2" charset="-120"/>
                <a:cs typeface="Century Gothic"/>
                <a:sym typeface="Century Gothic"/>
              </a:rPr>
              <a:t>HK$2,730 / 300 BV</a:t>
            </a:r>
            <a:r>
              <a:rPr sz="3600" dirty="0" smtClean="0">
                <a:ea typeface="Apple LiGothic" pitchFamily="2" charset="-120"/>
                <a:cs typeface="Helvetica Light"/>
                <a:sym typeface="Helvetica Light"/>
              </a:rPr>
              <a:t/>
            </a:r>
            <a:br>
              <a:rPr sz="3600" dirty="0" smtClean="0">
                <a:ea typeface="Apple LiGothic" pitchFamily="2" charset="-120"/>
                <a:cs typeface="Helvetica Light"/>
                <a:sym typeface="Helvetica Light"/>
              </a:rPr>
            </a:br>
            <a:endParaRPr lang="en-US" sz="3600" dirty="0" smtClean="0">
              <a:ea typeface="Apple LiGothic" pitchFamily="2" charset="-120"/>
              <a:cs typeface="Helvetica Light"/>
              <a:sym typeface="Helvetica Light"/>
            </a:endParaRPr>
          </a:p>
          <a:p>
            <a:pPr lvl="0" algn="ctr"/>
            <a:r>
              <a:rPr sz="2000" dirty="0" smtClean="0">
                <a:solidFill>
                  <a:srgbClr val="FFFFFF"/>
                </a:solidFill>
                <a:ea typeface="Apple LiGothic" pitchFamily="2" charset="-120"/>
                <a:cs typeface="微軟正黑體"/>
                <a:sym typeface="微軟正黑體"/>
              </a:rPr>
              <a:t>3 張201</a:t>
            </a:r>
            <a:r>
              <a:rPr lang="en-US" sz="2000" dirty="0" smtClean="0">
                <a:solidFill>
                  <a:srgbClr val="FFFFFF"/>
                </a:solidFill>
                <a:ea typeface="Apple LiGothic" pitchFamily="2" charset="-120"/>
                <a:cs typeface="微軟正黑體"/>
                <a:sym typeface="微軟正黑體"/>
              </a:rPr>
              <a:t>6</a:t>
            </a:r>
            <a:r>
              <a:rPr sz="2000" dirty="0" smtClean="0">
                <a:solidFill>
                  <a:srgbClr val="FFFFFF"/>
                </a:solidFill>
                <a:ea typeface="Apple LiGothic" pitchFamily="2" charset="-120"/>
                <a:cs typeface="微軟正黑體"/>
                <a:sym typeface="微軟正黑體"/>
              </a:rPr>
              <a:t>美安</a:t>
            </a:r>
            <a:r>
              <a:rPr lang="zh-TW" altLang="en-US" sz="2000" dirty="0" smtClean="0">
                <a:solidFill>
                  <a:srgbClr val="FFFFFF"/>
                </a:solidFill>
                <a:ea typeface="Apple LiGothic" pitchFamily="2" charset="-120"/>
                <a:cs typeface="微軟正黑體"/>
                <a:sym typeface="微軟正黑體"/>
              </a:rPr>
              <a:t>香港領袖訓練</a:t>
            </a:r>
            <a:r>
              <a:rPr sz="2000" dirty="0" err="1" smtClean="0">
                <a:solidFill>
                  <a:srgbClr val="FFFFFF"/>
                </a:solidFill>
                <a:ea typeface="Apple LiGothic" pitchFamily="2" charset="-120"/>
                <a:cs typeface="微軟正黑體"/>
                <a:sym typeface="微軟正黑體"/>
              </a:rPr>
              <a:t>會議門票</a:t>
            </a:r>
            <a:endParaRPr lang="en-US" sz="2000" dirty="0" smtClean="0">
              <a:solidFill>
                <a:srgbClr val="FFFFFF"/>
              </a:solidFill>
              <a:ea typeface="Apple LiGothic" pitchFamily="2" charset="-120"/>
              <a:cs typeface="微軟正黑體"/>
              <a:sym typeface="微軟正黑體"/>
            </a:endParaRPr>
          </a:p>
          <a:p>
            <a:pPr lvl="0" algn="ctr"/>
            <a:r>
              <a:rPr lang="en-US" sz="2000" dirty="0" smtClean="0">
                <a:solidFill>
                  <a:srgbClr val="FFFFFF"/>
                </a:solidFill>
                <a:ea typeface="Apple LiGothic" pitchFamily="2" charset="-120"/>
                <a:cs typeface="微軟正黑體"/>
                <a:sym typeface="微軟正黑體"/>
              </a:rPr>
              <a:t>(</a:t>
            </a:r>
            <a:r>
              <a:rPr lang="en-US" sz="2000" dirty="0" err="1" smtClean="0">
                <a:solidFill>
                  <a:srgbClr val="FFFFFF"/>
                </a:solidFill>
                <a:ea typeface="Apple LiGothic" pitchFamily="2" charset="-120"/>
                <a:cs typeface="微軟正黑體"/>
                <a:sym typeface="微軟正黑體"/>
              </a:rPr>
              <a:t>mhk</a:t>
            </a:r>
            <a:r>
              <a:rPr lang="en-US" sz="2000" dirty="0" smtClean="0">
                <a:solidFill>
                  <a:srgbClr val="FFFFFF"/>
                </a:solidFill>
                <a:ea typeface="Apple LiGothic" pitchFamily="2" charset="-120"/>
                <a:cs typeface="微軟正黑體"/>
                <a:sym typeface="微軟正黑體"/>
              </a:rPr>
              <a:t> Leadership Conference)</a:t>
            </a:r>
          </a:p>
          <a:p>
            <a:pPr lvl="0"/>
            <a:endParaRPr lang="en-US" sz="1400" dirty="0">
              <a:solidFill>
                <a:srgbClr val="FFFFFF"/>
              </a:solidFill>
              <a:ea typeface="Apple LiGothic" pitchFamily="2" charset="-120"/>
              <a:cs typeface="微軟正黑體"/>
              <a:sym typeface="微軟正黑體"/>
            </a:endParaRPr>
          </a:p>
          <a:p>
            <a:pPr lvl="0"/>
            <a:endParaRPr lang="en-US" sz="1400" dirty="0" smtClean="0">
              <a:solidFill>
                <a:srgbClr val="FFFFFF"/>
              </a:solidFill>
              <a:ea typeface="Apple LiGothic" pitchFamily="2" charset="-120"/>
              <a:cs typeface="微軟正黑體"/>
              <a:sym typeface="微軟正黑體"/>
            </a:endParaRPr>
          </a:p>
          <a:p>
            <a:pPr lvl="0"/>
            <a:endParaRPr sz="1400" dirty="0" smtClean="0">
              <a:solidFill>
                <a:srgbClr val="FFFFFF"/>
              </a:solidFill>
              <a:ea typeface="Apple LiGothic" pitchFamily="2" charset="-120"/>
              <a:cs typeface="微軟正黑體"/>
              <a:sym typeface="微軟正黑體"/>
            </a:endParaRPr>
          </a:p>
          <a:p>
            <a:pPr lvl="0" algn="ctr" defTabSz="685800"/>
            <a:r>
              <a:rPr dirty="0" smtClean="0">
                <a:solidFill>
                  <a:srgbClr val="FFFFFF"/>
                </a:solidFill>
                <a:ea typeface="Apple LiGothic" pitchFamily="2" charset="-120"/>
                <a:cs typeface="微軟正黑體"/>
                <a:sym typeface="微軟正黑體"/>
              </a:rPr>
              <a:t>開通</a:t>
            </a:r>
            <a:r>
              <a:rPr lang="zh-TW" altLang="en-US" dirty="0" smtClean="0">
                <a:solidFill>
                  <a:srgbClr val="FFFFFF"/>
                </a:solidFill>
                <a:ea typeface="Apple LiGothic" pitchFamily="2" charset="-120"/>
                <a:cs typeface="微軟正黑體"/>
                <a:sym typeface="微軟正黑體"/>
              </a:rPr>
              <a:t>你</a:t>
            </a:r>
            <a:r>
              <a:rPr dirty="0" smtClean="0">
                <a:solidFill>
                  <a:srgbClr val="FFFFFF"/>
                </a:solidFill>
                <a:ea typeface="Apple LiGothic" pitchFamily="2" charset="-120"/>
                <a:cs typeface="微軟正黑體"/>
                <a:sym typeface="微軟正黑體"/>
              </a:rPr>
              <a:t>的網路中心</a:t>
            </a:r>
            <a:r>
              <a:rPr sz="2400" dirty="0" smtClean="0">
                <a:solidFill>
                  <a:srgbClr val="FFFFFF"/>
                </a:solidFill>
                <a:ea typeface="Apple LiGothic" pitchFamily="2" charset="-120"/>
                <a:cs typeface="Century Gothic"/>
                <a:sym typeface="Century Gothic"/>
              </a:rPr>
              <a:t>!</a:t>
            </a:r>
            <a:endParaRPr lang="en-US" sz="2400" dirty="0" smtClean="0">
              <a:solidFill>
                <a:srgbClr val="FFFFFF"/>
              </a:solidFill>
              <a:ea typeface="Apple LiGothic" pitchFamily="2" charset="-120"/>
              <a:cs typeface="Century Gothic"/>
              <a:sym typeface="Century Gothic"/>
            </a:endParaRPr>
          </a:p>
          <a:p>
            <a:pPr lvl="0" algn="ctr" defTabSz="685800"/>
            <a:r>
              <a:rPr lang="en-US" sz="2400" dirty="0" smtClean="0">
                <a:solidFill>
                  <a:srgbClr val="FFFFFF"/>
                </a:solidFill>
                <a:ea typeface="Apple LiGothic" pitchFamily="2" charset="-120"/>
                <a:cs typeface="Calibri"/>
                <a:sym typeface="Century Gothic"/>
              </a:rPr>
              <a:t>Get your </a:t>
            </a:r>
            <a:r>
              <a:rPr lang="en-US" sz="2400" dirty="0" err="1" smtClean="0">
                <a:solidFill>
                  <a:srgbClr val="FFFFFF"/>
                </a:solidFill>
                <a:ea typeface="Apple LiGothic" pitchFamily="2" charset="-120"/>
                <a:cs typeface="Calibri"/>
                <a:sym typeface="Century Gothic"/>
              </a:rPr>
              <a:t>WebCenter</a:t>
            </a:r>
            <a:r>
              <a:rPr lang="en-US" sz="2400" dirty="0" smtClean="0">
                <a:solidFill>
                  <a:srgbClr val="FFFFFF"/>
                </a:solidFill>
                <a:ea typeface="Apple LiGothic" pitchFamily="2" charset="-120"/>
                <a:cs typeface="Calibri"/>
                <a:sym typeface="Century Gothic"/>
              </a:rPr>
              <a:t> NOW!</a:t>
            </a:r>
            <a:endParaRPr sz="2400" dirty="0">
              <a:solidFill>
                <a:srgbClr val="FFFFFF"/>
              </a:solidFill>
              <a:ea typeface="Apple LiGothic" pitchFamily="2" charset="-120"/>
              <a:cs typeface="Calibri"/>
              <a:sym typeface="Century Gothic"/>
            </a:endParaRPr>
          </a:p>
        </p:txBody>
      </p:sp>
      <p:sp>
        <p:nvSpPr>
          <p:cNvPr id="2015" name="Shape 2015"/>
          <p:cNvSpPr/>
          <p:nvPr/>
        </p:nvSpPr>
        <p:spPr>
          <a:xfrm>
            <a:off x="-304800" y="4781550"/>
            <a:ext cx="5264052" cy="159630"/>
          </a:xfrm>
          <a:prstGeom prst="rect">
            <a:avLst/>
          </a:prstGeom>
          <a:ln w="12700">
            <a:miter lim="400000"/>
          </a:ln>
          <a:extLst>
            <a:ext uri="{C572A759-6A51-4108-AA02-DFA0A04FC94B}">
              <ma14:wrappingTextBoxFlag xmlns="" xmlns:ma14="http://schemas.microsoft.com/office/mac/drawingml/2011/main" val="1"/>
            </a:ext>
          </a:extLst>
        </p:spPr>
        <p:txBody>
          <a:bodyPr lIns="18083" tIns="18083" rIns="18083" bIns="18083">
            <a:spAutoFit/>
          </a:bodyPr>
          <a:lstStyle/>
          <a:p>
            <a:pPr lvl="0" algn="ctr" defTabSz="685800">
              <a:lnSpc>
                <a:spcPct val="80000"/>
              </a:lnSpc>
              <a:spcBef>
                <a:spcPts val="600"/>
              </a:spcBef>
            </a:pPr>
            <a:r>
              <a:rPr sz="1000">
                <a:solidFill>
                  <a:srgbClr val="FFFFFF"/>
                </a:solidFill>
                <a:ea typeface="Apple LiGothic" pitchFamily="2" charset="-120"/>
                <a:cs typeface="Century Gothic"/>
                <a:sym typeface="Century Gothic"/>
              </a:rPr>
              <a:t>* </a:t>
            </a:r>
            <a:r>
              <a:rPr sz="1000">
                <a:solidFill>
                  <a:srgbClr val="FFFFFF"/>
                </a:solidFill>
                <a:ea typeface="Apple LiGothic" pitchFamily="2" charset="-120"/>
                <a:cs typeface="MS PGothic"/>
                <a:sym typeface="MS PGothic"/>
              </a:rPr>
              <a:t>網路中心管理費仍需按月收取</a:t>
            </a:r>
          </a:p>
        </p:txBody>
      </p:sp>
      <p:grpSp>
        <p:nvGrpSpPr>
          <p:cNvPr id="2" name="Group 1"/>
          <p:cNvGrpSpPr/>
          <p:nvPr/>
        </p:nvGrpSpPr>
        <p:grpSpPr>
          <a:xfrm>
            <a:off x="5181600" y="1571754"/>
            <a:ext cx="3279099" cy="466596"/>
            <a:chOff x="5181600" y="1571754"/>
            <a:chExt cx="3279099" cy="466596"/>
          </a:xfrm>
        </p:grpSpPr>
        <p:sp>
          <p:nvSpPr>
            <p:cNvPr id="2016" name="Shape 2016"/>
            <p:cNvSpPr/>
            <p:nvPr/>
          </p:nvSpPr>
          <p:spPr>
            <a:xfrm flipV="1">
              <a:off x="5253147" y="1571754"/>
              <a:ext cx="3068273" cy="466596"/>
            </a:xfrm>
            <a:prstGeom prst="line">
              <a:avLst/>
            </a:prstGeom>
            <a:ln w="25400">
              <a:solidFill>
                <a:srgbClr val="C0504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ea typeface="Apple LiGothic" pitchFamily="2" charset="-120"/>
              </a:endParaRPr>
            </a:p>
          </p:txBody>
        </p:sp>
        <p:sp>
          <p:nvSpPr>
            <p:cNvPr id="2017" name="Shape 2017"/>
            <p:cNvSpPr/>
            <p:nvPr/>
          </p:nvSpPr>
          <p:spPr>
            <a:xfrm>
              <a:off x="5181600" y="1581895"/>
              <a:ext cx="3279099" cy="424002"/>
            </a:xfrm>
            <a:prstGeom prst="line">
              <a:avLst/>
            </a:prstGeom>
            <a:ln w="38100">
              <a:solidFill>
                <a:srgbClr val="C0504D"/>
              </a:solidFill>
            </a:ln>
            <a:effectLst>
              <a:outerShdw blurRad="38100" dist="20000" dir="5400000" rotWithShape="0">
                <a:srgbClr val="000000">
                  <a:alpha val="38000"/>
                </a:srgbClr>
              </a:outerShdw>
            </a:effectLst>
          </p:spPr>
          <p:txBody>
            <a:bodyPr lIns="0" tIns="0" rIns="0" bIns="0"/>
            <a:lstStyle/>
            <a:p>
              <a:pPr lvl="0">
                <a:defRPr sz="1200">
                  <a:latin typeface="+mj-lt"/>
                  <a:ea typeface="+mj-ea"/>
                  <a:cs typeface="+mj-cs"/>
                  <a:sym typeface="Helvetica"/>
                </a:defRPr>
              </a:pPr>
              <a:endParaRPr>
                <a:ea typeface="Apple LiGothic" pitchFamily="2" charset="-120"/>
              </a:endParaRPr>
            </a:p>
          </p:txBody>
        </p:sp>
      </p:grpSp>
    </p:spTree>
    <p:extLst>
      <p:ext uri="{BB962C8B-B14F-4D97-AF65-F5344CB8AC3E}">
        <p14:creationId xmlns:p14="http://schemas.microsoft.com/office/powerpoint/2010/main" val="1667218986"/>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p:tmAbs val="0"/>
                                  </p:iterate>
                                  <p:childTnLst>
                                    <p:set>
                                      <p:cBhvr>
                                        <p:cTn id="6" fill="hold"/>
                                        <p:tgtEl>
                                          <p:spTgt spid="2014">
                                            <p:bg/>
                                          </p:spTgt>
                                        </p:tgtEl>
                                        <p:attrNameLst>
                                          <p:attrName>style.visibility</p:attrName>
                                        </p:attrNameLst>
                                      </p:cBhvr>
                                      <p:to>
                                        <p:strVal val="visible"/>
                                      </p:to>
                                    </p:set>
                                    <p:anim calcmode="lin" valueType="num">
                                      <p:cBhvr>
                                        <p:cTn id="7" dur="500" fill="hold"/>
                                        <p:tgtEl>
                                          <p:spTgt spid="2014">
                                            <p:bg/>
                                          </p:spTgt>
                                        </p:tgtEl>
                                        <p:attrNameLst>
                                          <p:attrName>ppt_w</p:attrName>
                                        </p:attrNameLst>
                                      </p:cBhvr>
                                      <p:tavLst>
                                        <p:tav tm="0">
                                          <p:val>
                                            <p:fltVal val="0"/>
                                          </p:val>
                                        </p:tav>
                                        <p:tav tm="100000">
                                          <p:val>
                                            <p:strVal val="#ppt_w"/>
                                          </p:val>
                                        </p:tav>
                                      </p:tavLst>
                                    </p:anim>
                                    <p:anim calcmode="lin" valueType="num">
                                      <p:cBhvr>
                                        <p:cTn id="8" dur="500" fill="hold"/>
                                        <p:tgtEl>
                                          <p:spTgt spid="2014">
                                            <p:bg/>
                                          </p:spTgt>
                                        </p:tgtEl>
                                        <p:attrNameLst>
                                          <p:attrName>ppt_h</p:attrName>
                                        </p:attrNameLst>
                                      </p:cBhvr>
                                      <p:tavLst>
                                        <p:tav tm="0">
                                          <p:val>
                                            <p:fltVal val="0"/>
                                          </p:val>
                                        </p:tav>
                                        <p:tav tm="100000">
                                          <p:val>
                                            <p:strVal val="#ppt_h"/>
                                          </p:val>
                                        </p:tav>
                                      </p:tavLst>
                                    </p:anim>
                                  </p:childTnLst>
                                </p:cTn>
                              </p:par>
                              <p:par>
                                <p:cTn id="9" presetID="23" presetClass="entr" presetSubtype="32" fill="hold" grpId="0" nodeType="withEffect">
                                  <p:stCondLst>
                                    <p:cond delay="0"/>
                                  </p:stCondLst>
                                  <p:iterate>
                                    <p:tmAbs val="0"/>
                                  </p:iterate>
                                  <p:childTnLst>
                                    <p:set>
                                      <p:cBhvr>
                                        <p:cTn id="10" fill="hold"/>
                                        <p:tgtEl>
                                          <p:spTgt spid="2014">
                                            <p:txEl>
                                              <p:pRg st="0" end="0"/>
                                            </p:txEl>
                                          </p:spTgt>
                                        </p:tgtEl>
                                        <p:attrNameLst>
                                          <p:attrName>style.visibility</p:attrName>
                                        </p:attrNameLst>
                                      </p:cBhvr>
                                      <p:to>
                                        <p:strVal val="visible"/>
                                      </p:to>
                                    </p:set>
                                    <p:anim calcmode="lin" valueType="num">
                                      <p:cBhvr>
                                        <p:cTn id="11" dur="500" fill="hold"/>
                                        <p:tgtEl>
                                          <p:spTgt spid="20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014">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32" fill="hold" grpId="0" nodeType="withEffect">
                                  <p:stCondLst>
                                    <p:cond delay="0"/>
                                  </p:stCondLst>
                                  <p:iterate>
                                    <p:tmAbs val="0"/>
                                  </p:iterate>
                                  <p:childTnLst>
                                    <p:set>
                                      <p:cBhvr>
                                        <p:cTn id="14" fill="hold"/>
                                        <p:tgtEl>
                                          <p:spTgt spid="2014">
                                            <p:txEl>
                                              <p:pRg st="1" end="1"/>
                                            </p:txEl>
                                          </p:spTgt>
                                        </p:tgtEl>
                                        <p:attrNameLst>
                                          <p:attrName>style.visibility</p:attrName>
                                        </p:attrNameLst>
                                      </p:cBhvr>
                                      <p:to>
                                        <p:strVal val="visible"/>
                                      </p:to>
                                    </p:set>
                                    <p:anim calcmode="lin" valueType="num">
                                      <p:cBhvr>
                                        <p:cTn id="15" dur="500" fill="hold"/>
                                        <p:tgtEl>
                                          <p:spTgt spid="201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014">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32" fill="hold" grpId="0" nodeType="withEffect">
                                  <p:stCondLst>
                                    <p:cond delay="0"/>
                                  </p:stCondLst>
                                  <p:iterate>
                                    <p:tmAbs val="0"/>
                                  </p:iterate>
                                  <p:childTnLst>
                                    <p:set>
                                      <p:cBhvr>
                                        <p:cTn id="18" fill="hold"/>
                                        <p:tgtEl>
                                          <p:spTgt spid="2014">
                                            <p:txEl>
                                              <p:pRg st="3" end="3"/>
                                            </p:txEl>
                                          </p:spTgt>
                                        </p:tgtEl>
                                        <p:attrNameLst>
                                          <p:attrName>style.visibility</p:attrName>
                                        </p:attrNameLst>
                                      </p:cBhvr>
                                      <p:to>
                                        <p:strVal val="visible"/>
                                      </p:to>
                                    </p:set>
                                    <p:anim calcmode="lin" valueType="num">
                                      <p:cBhvr>
                                        <p:cTn id="19" dur="500" fill="hold"/>
                                        <p:tgtEl>
                                          <p:spTgt spid="2014">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014">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32" fill="hold" grpId="0" nodeType="withEffect">
                                  <p:stCondLst>
                                    <p:cond delay="0"/>
                                  </p:stCondLst>
                                  <p:iterate>
                                    <p:tmAbs val="0"/>
                                  </p:iterate>
                                  <p:childTnLst>
                                    <p:set>
                                      <p:cBhvr>
                                        <p:cTn id="22" fill="hold"/>
                                        <p:tgtEl>
                                          <p:spTgt spid="2014">
                                            <p:txEl>
                                              <p:pRg st="4" end="4"/>
                                            </p:txEl>
                                          </p:spTgt>
                                        </p:tgtEl>
                                        <p:attrNameLst>
                                          <p:attrName>style.visibility</p:attrName>
                                        </p:attrNameLst>
                                      </p:cBhvr>
                                      <p:to>
                                        <p:strVal val="visible"/>
                                      </p:to>
                                    </p:set>
                                    <p:anim calcmode="lin" valueType="num">
                                      <p:cBhvr>
                                        <p:cTn id="23" dur="500" fill="hold"/>
                                        <p:tgtEl>
                                          <p:spTgt spid="201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2014">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32" fill="hold" grpId="0" nodeType="withEffect">
                                  <p:stCondLst>
                                    <p:cond delay="0"/>
                                  </p:stCondLst>
                                  <p:iterate>
                                    <p:tmAbs val="0"/>
                                  </p:iterate>
                                  <p:childTnLst>
                                    <p:set>
                                      <p:cBhvr>
                                        <p:cTn id="26" fill="hold"/>
                                        <p:tgtEl>
                                          <p:spTgt spid="2014">
                                            <p:txEl>
                                              <p:pRg st="5" end="5"/>
                                            </p:txEl>
                                          </p:spTgt>
                                        </p:tgtEl>
                                        <p:attrNameLst>
                                          <p:attrName>style.visibility</p:attrName>
                                        </p:attrNameLst>
                                      </p:cBhvr>
                                      <p:to>
                                        <p:strVal val="visible"/>
                                      </p:to>
                                    </p:set>
                                    <p:anim calcmode="lin" valueType="num">
                                      <p:cBhvr>
                                        <p:cTn id="27" dur="500" fill="hold"/>
                                        <p:tgtEl>
                                          <p:spTgt spid="2014">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2014">
                                            <p:txEl>
                                              <p:pRg st="5" end="5"/>
                                            </p:txEl>
                                          </p:spTgt>
                                        </p:tgtEl>
                                        <p:attrNameLst>
                                          <p:attrName>ppt_h</p:attrName>
                                        </p:attrNameLst>
                                      </p:cBhvr>
                                      <p:tavLst>
                                        <p:tav tm="0">
                                          <p:val>
                                            <p:fltVal val="0"/>
                                          </p:val>
                                        </p:tav>
                                        <p:tav tm="100000">
                                          <p:val>
                                            <p:strVal val="#ppt_h"/>
                                          </p:val>
                                        </p:tav>
                                      </p:tavLst>
                                    </p:anim>
                                  </p:childTnLst>
                                </p:cTn>
                              </p:par>
                              <p:par>
                                <p:cTn id="29" presetID="23" presetClass="entr" presetSubtype="32" fill="hold" grpId="0" nodeType="withEffect">
                                  <p:stCondLst>
                                    <p:cond delay="0"/>
                                  </p:stCondLst>
                                  <p:iterate>
                                    <p:tmAbs val="0"/>
                                  </p:iterate>
                                  <p:childTnLst>
                                    <p:set>
                                      <p:cBhvr>
                                        <p:cTn id="30" fill="hold"/>
                                        <p:tgtEl>
                                          <p:spTgt spid="2014">
                                            <p:txEl>
                                              <p:pRg st="9" end="9"/>
                                            </p:txEl>
                                          </p:spTgt>
                                        </p:tgtEl>
                                        <p:attrNameLst>
                                          <p:attrName>style.visibility</p:attrName>
                                        </p:attrNameLst>
                                      </p:cBhvr>
                                      <p:to>
                                        <p:strVal val="visible"/>
                                      </p:to>
                                    </p:set>
                                    <p:anim calcmode="lin" valueType="num">
                                      <p:cBhvr>
                                        <p:cTn id="31" dur="500" fill="hold"/>
                                        <p:tgtEl>
                                          <p:spTgt spid="2014">
                                            <p:txEl>
                                              <p:pRg st="9" end="9"/>
                                            </p:txEl>
                                          </p:spTgt>
                                        </p:tgtEl>
                                        <p:attrNameLst>
                                          <p:attrName>ppt_w</p:attrName>
                                        </p:attrNameLst>
                                      </p:cBhvr>
                                      <p:tavLst>
                                        <p:tav tm="0">
                                          <p:val>
                                            <p:fltVal val="0"/>
                                          </p:val>
                                        </p:tav>
                                        <p:tav tm="100000">
                                          <p:val>
                                            <p:strVal val="#ppt_w"/>
                                          </p:val>
                                        </p:tav>
                                      </p:tavLst>
                                    </p:anim>
                                    <p:anim calcmode="lin" valueType="num">
                                      <p:cBhvr>
                                        <p:cTn id="32" dur="500" fill="hold"/>
                                        <p:tgtEl>
                                          <p:spTgt spid="2014">
                                            <p:txEl>
                                              <p:pRg st="9" end="9"/>
                                            </p:txEl>
                                          </p:spTgt>
                                        </p:tgtEl>
                                        <p:attrNameLst>
                                          <p:attrName>ppt_h</p:attrName>
                                        </p:attrNameLst>
                                      </p:cBhvr>
                                      <p:tavLst>
                                        <p:tav tm="0">
                                          <p:val>
                                            <p:fltVal val="0"/>
                                          </p:val>
                                        </p:tav>
                                        <p:tav tm="100000">
                                          <p:val>
                                            <p:strVal val="#ppt_h"/>
                                          </p:val>
                                        </p:tav>
                                      </p:tavLst>
                                    </p:anim>
                                  </p:childTnLst>
                                </p:cTn>
                              </p:par>
                              <p:par>
                                <p:cTn id="33" presetID="23" presetClass="entr" presetSubtype="32" fill="hold" grpId="0" nodeType="withEffect">
                                  <p:stCondLst>
                                    <p:cond delay="0"/>
                                  </p:stCondLst>
                                  <p:iterate>
                                    <p:tmAbs val="0"/>
                                  </p:iterate>
                                  <p:childTnLst>
                                    <p:set>
                                      <p:cBhvr>
                                        <p:cTn id="34" fill="hold"/>
                                        <p:tgtEl>
                                          <p:spTgt spid="2014">
                                            <p:txEl>
                                              <p:pRg st="10" end="10"/>
                                            </p:txEl>
                                          </p:spTgt>
                                        </p:tgtEl>
                                        <p:attrNameLst>
                                          <p:attrName>style.visibility</p:attrName>
                                        </p:attrNameLst>
                                      </p:cBhvr>
                                      <p:to>
                                        <p:strVal val="visible"/>
                                      </p:to>
                                    </p:set>
                                    <p:anim calcmode="lin" valueType="num">
                                      <p:cBhvr>
                                        <p:cTn id="35" dur="500" fill="hold"/>
                                        <p:tgtEl>
                                          <p:spTgt spid="2014">
                                            <p:txEl>
                                              <p:pRg st="10" end="10"/>
                                            </p:txEl>
                                          </p:spTgt>
                                        </p:tgtEl>
                                        <p:attrNameLst>
                                          <p:attrName>ppt_w</p:attrName>
                                        </p:attrNameLst>
                                      </p:cBhvr>
                                      <p:tavLst>
                                        <p:tav tm="0">
                                          <p:val>
                                            <p:fltVal val="0"/>
                                          </p:val>
                                        </p:tav>
                                        <p:tav tm="100000">
                                          <p:val>
                                            <p:strVal val="#ppt_w"/>
                                          </p:val>
                                        </p:tav>
                                      </p:tavLst>
                                    </p:anim>
                                    <p:anim calcmode="lin" valueType="num">
                                      <p:cBhvr>
                                        <p:cTn id="36" dur="500" fill="hold"/>
                                        <p:tgtEl>
                                          <p:spTgt spid="2014">
                                            <p:txEl>
                                              <p:pRg st="10" end="10"/>
                                            </p:txEl>
                                          </p:spTgt>
                                        </p:tgtEl>
                                        <p:attrNameLst>
                                          <p:attrName>ppt_h</p:attrName>
                                        </p:attrNameLst>
                                      </p:cBhvr>
                                      <p:tavLst>
                                        <p:tav tm="0">
                                          <p:val>
                                            <p:fltVal val="0"/>
                                          </p:val>
                                        </p:tav>
                                        <p:tav tm="100000">
                                          <p:val>
                                            <p:strVal val="#ppt_h"/>
                                          </p:val>
                                        </p:tav>
                                      </p:tavLst>
                                    </p:anim>
                                  </p:childTnLst>
                                </p:cTn>
                              </p:par>
                              <p:par>
                                <p:cTn id="37" presetID="16" presetClass="entr" presetSubtype="2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4"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0" name="image3.png"/>
          <p:cNvPicPr/>
          <p:nvPr/>
        </p:nvPicPr>
        <p:blipFill>
          <a:blip r:embed="rId2">
            <a:extLst/>
          </a:blip>
          <a:srcRect t="32205" r="62586"/>
          <a:stretch>
            <a:fillRect/>
          </a:stretch>
        </p:blipFill>
        <p:spPr>
          <a:xfrm>
            <a:off x="-1529731" y="-17379"/>
            <a:ext cx="3850268" cy="3514225"/>
          </a:xfrm>
          <a:prstGeom prst="rect">
            <a:avLst/>
          </a:prstGeom>
          <a:ln w="12700">
            <a:miter lim="400000"/>
          </a:ln>
        </p:spPr>
      </p:pic>
      <p:pic>
        <p:nvPicPr>
          <p:cNvPr id="1751" name="image3.png"/>
          <p:cNvPicPr/>
          <p:nvPr/>
        </p:nvPicPr>
        <p:blipFill>
          <a:blip r:embed="rId2">
            <a:extLst/>
          </a:blip>
          <a:srcRect l="17727"/>
          <a:stretch>
            <a:fillRect/>
          </a:stretch>
        </p:blipFill>
        <p:spPr>
          <a:xfrm>
            <a:off x="2320535" y="-17380"/>
            <a:ext cx="8329541" cy="5183606"/>
          </a:xfrm>
          <a:prstGeom prst="rect">
            <a:avLst/>
          </a:prstGeom>
          <a:ln w="12700">
            <a:miter lim="400000"/>
          </a:ln>
        </p:spPr>
      </p:pic>
      <p:sp>
        <p:nvSpPr>
          <p:cNvPr id="1752" name="Shape 1752"/>
          <p:cNvSpPr/>
          <p:nvPr/>
        </p:nvSpPr>
        <p:spPr>
          <a:xfrm>
            <a:off x="-1524001" y="2747211"/>
            <a:ext cx="12192001" cy="2586121"/>
          </a:xfrm>
          <a:prstGeom prst="rect">
            <a:avLst/>
          </a:prstGeom>
          <a:solidFill>
            <a:srgbClr val="31859C">
              <a:alpha val="88000"/>
            </a:srgbClr>
          </a:solidFill>
          <a:ln w="12700">
            <a:miter lim="400000"/>
          </a:ln>
        </p:spPr>
        <p:txBody>
          <a:bodyPr lIns="0" tIns="0" rIns="0" bIns="0" anchor="ctr"/>
          <a:lstStyle/>
          <a:p>
            <a:pPr lvl="0" algn="ctr" defTabSz="914378">
              <a:defRPr>
                <a:solidFill>
                  <a:srgbClr val="FFFFFF"/>
                </a:solidFill>
              </a:defRPr>
            </a:pPr>
            <a:endParaRPr/>
          </a:p>
        </p:txBody>
      </p:sp>
      <p:sp>
        <p:nvSpPr>
          <p:cNvPr id="1753" name="Shape 1753"/>
          <p:cNvSpPr/>
          <p:nvPr/>
        </p:nvSpPr>
        <p:spPr>
          <a:xfrm>
            <a:off x="-1524001" y="2914318"/>
            <a:ext cx="12192001" cy="2251909"/>
          </a:xfrm>
          <a:prstGeom prst="rect">
            <a:avLst/>
          </a:prstGeom>
          <a:solidFill>
            <a:srgbClr val="000000">
              <a:alpha val="77000"/>
            </a:srgbClr>
          </a:solidFill>
          <a:ln w="12700">
            <a:miter lim="400000"/>
          </a:ln>
        </p:spPr>
        <p:txBody>
          <a:bodyPr lIns="0" tIns="0" rIns="0" bIns="0" anchor="ctr"/>
          <a:lstStyle/>
          <a:p>
            <a:pPr lvl="0" algn="ctr" defTabSz="914378">
              <a:defRPr>
                <a:solidFill>
                  <a:srgbClr val="FFFFFF"/>
                </a:solidFill>
              </a:defRPr>
            </a:pPr>
            <a:endParaRPr/>
          </a:p>
        </p:txBody>
      </p:sp>
      <p:sp>
        <p:nvSpPr>
          <p:cNvPr id="1754" name="Shape 1754"/>
          <p:cNvSpPr/>
          <p:nvPr/>
        </p:nvSpPr>
        <p:spPr>
          <a:xfrm>
            <a:off x="-2895600" y="3215628"/>
            <a:ext cx="11675088"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a:r>
              <a:rPr lang="zh-TW" altLang="en-US" sz="3600" dirty="0">
                <a:solidFill>
                  <a:srgbClr val="FFFFFF"/>
                </a:solidFill>
                <a:latin typeface="微軟正黑體"/>
                <a:ea typeface="Apple LiGothic" pitchFamily="2" charset="-120"/>
                <a:cs typeface="微軟正黑體"/>
                <a:sym typeface="微軟正黑體"/>
              </a:rPr>
              <a:t>新產品   新願景 </a:t>
            </a:r>
            <a:br>
              <a:rPr lang="zh-TW" altLang="en-US" sz="3600" dirty="0">
                <a:solidFill>
                  <a:srgbClr val="FFFFFF"/>
                </a:solidFill>
                <a:latin typeface="微軟正黑體"/>
                <a:ea typeface="Apple LiGothic" pitchFamily="2" charset="-120"/>
                <a:cs typeface="微軟正黑體"/>
                <a:sym typeface="微軟正黑體"/>
              </a:rPr>
            </a:br>
            <a:r>
              <a:rPr lang="zh-TW" altLang="en-US" sz="3600" dirty="0">
                <a:solidFill>
                  <a:srgbClr val="FFFFFF"/>
                </a:solidFill>
                <a:latin typeface="微軟正黑體"/>
                <a:ea typeface="Apple LiGothic" pitchFamily="2" charset="-120"/>
                <a:cs typeface="微軟正黑體"/>
                <a:sym typeface="微軟正黑體"/>
              </a:rPr>
              <a:t>新商</a:t>
            </a:r>
            <a:r>
              <a:rPr lang="zh-TW" altLang="en-US" sz="3600" dirty="0" smtClean="0">
                <a:solidFill>
                  <a:srgbClr val="FFFFFF"/>
                </a:solidFill>
                <a:latin typeface="微軟正黑體"/>
                <a:ea typeface="Apple LiGothic" pitchFamily="2" charset="-120"/>
                <a:cs typeface="微軟正黑體"/>
                <a:sym typeface="微軟正黑體"/>
              </a:rPr>
              <a:t>機</a:t>
            </a:r>
            <a:endParaRPr lang="en-US" sz="3600" dirty="0" smtClean="0">
              <a:solidFill>
                <a:srgbClr val="FFFFFF"/>
              </a:solidFill>
              <a:latin typeface="微軟正黑體"/>
              <a:ea typeface="Apple LiGothic" pitchFamily="2" charset="-120"/>
              <a:cs typeface="微軟正黑體"/>
              <a:sym typeface="微軟正黑體"/>
            </a:endParaRPr>
          </a:p>
        </p:txBody>
      </p:sp>
      <p:pic>
        <p:nvPicPr>
          <p:cNvPr id="1755" name="image4.png"/>
          <p:cNvPicPr/>
          <p:nvPr/>
        </p:nvPicPr>
        <p:blipFill>
          <a:blip r:embed="rId3">
            <a:extLst/>
          </a:blip>
          <a:stretch>
            <a:fillRect/>
          </a:stretch>
        </p:blipFill>
        <p:spPr>
          <a:xfrm>
            <a:off x="2605730" y="4375849"/>
            <a:ext cx="3684073" cy="897403"/>
          </a:xfrm>
          <a:prstGeom prst="rect">
            <a:avLst/>
          </a:prstGeom>
          <a:ln w="12700">
            <a:miter lim="400000"/>
          </a:ln>
        </p:spPr>
      </p:pic>
      <p:sp>
        <p:nvSpPr>
          <p:cNvPr id="8" name="Shape 1762"/>
          <p:cNvSpPr/>
          <p:nvPr/>
        </p:nvSpPr>
        <p:spPr>
          <a:xfrm>
            <a:off x="2590800" y="3294043"/>
            <a:ext cx="8756316" cy="95410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a:r>
              <a:rPr sz="2800" dirty="0">
                <a:solidFill>
                  <a:srgbClr val="FFFFFF"/>
                </a:solidFill>
                <a:latin typeface="微軟正黑體"/>
                <a:ea typeface="微軟正黑體"/>
                <a:cs typeface="微軟正黑體"/>
                <a:sym typeface="微軟正黑體"/>
              </a:rPr>
              <a:t>   New Product New Vision </a:t>
            </a:r>
          </a:p>
          <a:p>
            <a:pPr lvl="0" algn="ctr"/>
            <a:r>
              <a:rPr sz="2800" dirty="0">
                <a:solidFill>
                  <a:srgbClr val="FFFFFF"/>
                </a:solidFill>
                <a:latin typeface="微軟正黑體"/>
                <a:ea typeface="微軟正黑體"/>
                <a:cs typeface="微軟正黑體"/>
                <a:sym typeface="微軟正黑體"/>
              </a:rPr>
              <a:t>New Opportunity</a:t>
            </a:r>
          </a:p>
        </p:txBody>
      </p:sp>
    </p:spTree>
    <p:extLst>
      <p:ext uri="{BB962C8B-B14F-4D97-AF65-F5344CB8AC3E}">
        <p14:creationId xmlns:p14="http://schemas.microsoft.com/office/powerpoint/2010/main" val="48588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 t="4421" r="882" b="7119"/>
          <a:stretch/>
        </p:blipFill>
        <p:spPr bwMode="auto">
          <a:xfrm>
            <a:off x="1" y="0"/>
            <a:ext cx="9220199" cy="518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740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7" name="image5.png"/>
          <p:cNvPicPr/>
          <p:nvPr/>
        </p:nvPicPr>
        <p:blipFill>
          <a:blip r:embed="rId2">
            <a:extLst/>
          </a:blip>
          <a:srcRect l="11646" b="1157"/>
          <a:stretch>
            <a:fillRect/>
          </a:stretch>
        </p:blipFill>
        <p:spPr>
          <a:xfrm>
            <a:off x="0" y="2030226"/>
            <a:ext cx="3130619" cy="1882929"/>
          </a:xfrm>
          <a:prstGeom prst="rect">
            <a:avLst/>
          </a:prstGeom>
          <a:ln w="12700">
            <a:miter lim="400000"/>
          </a:ln>
        </p:spPr>
      </p:pic>
      <p:sp>
        <p:nvSpPr>
          <p:cNvPr id="1758" name="Shape 1758"/>
          <p:cNvSpPr/>
          <p:nvPr/>
        </p:nvSpPr>
        <p:spPr>
          <a:xfrm flipH="1" flipV="1">
            <a:off x="3361597" y="2578002"/>
            <a:ext cx="599155" cy="2109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latin typeface="Calibri"/>
              <a:ea typeface="Apple LiGothic" pitchFamily="2" charset="-120"/>
              <a:cs typeface="Calibri"/>
            </a:endParaRPr>
          </a:p>
        </p:txBody>
      </p:sp>
      <p:sp>
        <p:nvSpPr>
          <p:cNvPr id="1759" name="Shape 1759"/>
          <p:cNvSpPr/>
          <p:nvPr/>
        </p:nvSpPr>
        <p:spPr>
          <a:xfrm flipH="1" flipV="1">
            <a:off x="3062020" y="3497146"/>
            <a:ext cx="599155" cy="2109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latin typeface="Calibri"/>
              <a:ea typeface="Apple LiGothic" pitchFamily="2" charset="-120"/>
              <a:cs typeface="Calibri"/>
            </a:endParaRPr>
          </a:p>
        </p:txBody>
      </p:sp>
      <p:sp>
        <p:nvSpPr>
          <p:cNvPr id="1760" name="Shape 1760"/>
          <p:cNvSpPr/>
          <p:nvPr/>
        </p:nvSpPr>
        <p:spPr>
          <a:xfrm>
            <a:off x="-1401427" y="0"/>
            <a:ext cx="6217173" cy="113877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defTabSz="914378"/>
            <a:r>
              <a:rPr lang="zh-TW" altLang="en-US" sz="4000" b="1" cap="all" dirty="0">
                <a:solidFill>
                  <a:srgbClr val="0070C0"/>
                </a:solidFill>
                <a:ea typeface="Apple LiGothic" pitchFamily="2" charset="-120"/>
                <a:cs typeface="微軟正黑體"/>
                <a:sym typeface="微軟正黑體"/>
              </a:rPr>
              <a:t>市場趨</a:t>
            </a:r>
            <a:r>
              <a:rPr lang="zh-TW" altLang="en-US" sz="4000" b="1" cap="all" dirty="0" smtClean="0">
                <a:solidFill>
                  <a:srgbClr val="0070C0"/>
                </a:solidFill>
                <a:ea typeface="Apple LiGothic" pitchFamily="2" charset="-120"/>
                <a:cs typeface="微軟正黑體"/>
                <a:sym typeface="微軟正黑體"/>
              </a:rPr>
              <a:t>勢</a:t>
            </a:r>
            <a:endParaRPr lang="en-US" sz="4000" b="1" cap="all" dirty="0" smtClean="0">
              <a:solidFill>
                <a:srgbClr val="0070C0"/>
              </a:solidFill>
              <a:ea typeface="Apple LiGothic" pitchFamily="2" charset="-120"/>
              <a:cs typeface="微軟正黑體"/>
              <a:sym typeface="微軟正黑體"/>
            </a:endParaRPr>
          </a:p>
          <a:p>
            <a:pPr lvl="0" algn="ctr" defTabSz="914378"/>
            <a:r>
              <a:rPr lang="zh-TW" altLang="en-US" sz="2800" b="1" cap="all" dirty="0">
                <a:solidFill>
                  <a:srgbClr val="404040"/>
                </a:solidFill>
                <a:ea typeface="Apple LiGothic" pitchFamily="2" charset="-120"/>
                <a:cs typeface="微軟正黑體"/>
                <a:sym typeface="微軟正黑體"/>
              </a:rPr>
              <a:t>行動上</a:t>
            </a:r>
            <a:r>
              <a:rPr lang="zh-TW" altLang="en-US" sz="2800" b="1" cap="all" dirty="0" smtClean="0">
                <a:solidFill>
                  <a:srgbClr val="404040"/>
                </a:solidFill>
                <a:ea typeface="Apple LiGothic" pitchFamily="2" charset="-120"/>
                <a:cs typeface="微軟正黑體"/>
                <a:sym typeface="微軟正黑體"/>
              </a:rPr>
              <a:t>網</a:t>
            </a:r>
            <a:endParaRPr lang="en-US" sz="2800" b="1" cap="all" dirty="0" smtClean="0">
              <a:solidFill>
                <a:srgbClr val="404040"/>
              </a:solidFill>
              <a:ea typeface="Apple LiGothic" pitchFamily="2" charset="-120"/>
              <a:cs typeface="微軟正黑體"/>
              <a:sym typeface="微軟正黑體"/>
            </a:endParaRPr>
          </a:p>
        </p:txBody>
      </p:sp>
      <p:sp>
        <p:nvSpPr>
          <p:cNvPr id="1761" name="Shape 1761"/>
          <p:cNvSpPr/>
          <p:nvPr/>
        </p:nvSpPr>
        <p:spPr>
          <a:xfrm flipH="1" flipV="1">
            <a:off x="3960752" y="866837"/>
            <a:ext cx="599155" cy="2109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latin typeface="Calibri"/>
              <a:ea typeface="Apple LiGothic" pitchFamily="2" charset="-120"/>
              <a:cs typeface="Calibri"/>
            </a:endParaRPr>
          </a:p>
        </p:txBody>
      </p:sp>
      <p:sp>
        <p:nvSpPr>
          <p:cNvPr id="1762" name="Shape 1762"/>
          <p:cNvSpPr/>
          <p:nvPr/>
        </p:nvSpPr>
        <p:spPr>
          <a:xfrm flipH="1" flipV="1">
            <a:off x="3661176" y="1705749"/>
            <a:ext cx="599155" cy="2109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latin typeface="Calibri"/>
              <a:ea typeface="Apple LiGothic" pitchFamily="2" charset="-120"/>
              <a:cs typeface="Calibri"/>
            </a:endParaRPr>
          </a:p>
        </p:txBody>
      </p:sp>
      <p:grpSp>
        <p:nvGrpSpPr>
          <p:cNvPr id="1765" name="Group 1765"/>
          <p:cNvGrpSpPr/>
          <p:nvPr/>
        </p:nvGrpSpPr>
        <p:grpSpPr>
          <a:xfrm>
            <a:off x="2920999" y="-29854"/>
            <a:ext cx="6266040" cy="5173354"/>
            <a:chOff x="0" y="0"/>
            <a:chExt cx="4699528" cy="5173353"/>
          </a:xfrm>
        </p:grpSpPr>
        <p:sp>
          <p:nvSpPr>
            <p:cNvPr id="1763" name="Shape 1763"/>
            <p:cNvSpPr/>
            <p:nvPr/>
          </p:nvSpPr>
          <p:spPr>
            <a:xfrm>
              <a:off x="1465472" y="0"/>
              <a:ext cx="3234057" cy="5173354"/>
            </a:xfrm>
            <a:prstGeom prst="rect">
              <a:avLst/>
            </a:prstGeom>
            <a:solidFill>
              <a:srgbClr val="262626"/>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latin typeface="Calibri"/>
                <a:ea typeface="Apple LiGothic" pitchFamily="2" charset="-120"/>
                <a:cs typeface="Calibri"/>
              </a:endParaRPr>
            </a:p>
          </p:txBody>
        </p:sp>
        <p:sp>
          <p:nvSpPr>
            <p:cNvPr id="1764" name="Shape 1764"/>
            <p:cNvSpPr/>
            <p:nvPr/>
          </p:nvSpPr>
          <p:spPr>
            <a:xfrm>
              <a:off x="-1" y="0"/>
              <a:ext cx="2892018" cy="51733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solidFill>
              <a:srgbClr val="262626"/>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latin typeface="Calibri"/>
                <a:ea typeface="Apple LiGothic" pitchFamily="2" charset="-120"/>
                <a:cs typeface="Calibri"/>
              </a:endParaRPr>
            </a:p>
          </p:txBody>
        </p:sp>
      </p:grpSp>
      <p:grpSp>
        <p:nvGrpSpPr>
          <p:cNvPr id="1768" name="Group 1768"/>
          <p:cNvGrpSpPr/>
          <p:nvPr/>
        </p:nvGrpSpPr>
        <p:grpSpPr>
          <a:xfrm>
            <a:off x="3352800" y="1178377"/>
            <a:ext cx="5605234" cy="527373"/>
            <a:chOff x="-231282" y="4284"/>
            <a:chExt cx="4063683" cy="527372"/>
          </a:xfrm>
        </p:grpSpPr>
        <p:sp>
          <p:nvSpPr>
            <p:cNvPr id="1766" name="Shape 1766"/>
            <p:cNvSpPr/>
            <p:nvPr/>
          </p:nvSpPr>
          <p:spPr>
            <a:xfrm>
              <a:off x="-116982" y="4284"/>
              <a:ext cx="3949383" cy="527372"/>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1600">
                  <a:solidFill>
                    <a:srgbClr val="FFFFFF"/>
                  </a:solidFill>
                </a:defRPr>
              </a:pPr>
              <a:endParaRPr>
                <a:latin typeface="Calibri"/>
                <a:ea typeface="Apple LiGothic" pitchFamily="2" charset="-120"/>
                <a:cs typeface="Calibri"/>
              </a:endParaRPr>
            </a:p>
          </p:txBody>
        </p:sp>
        <p:sp>
          <p:nvSpPr>
            <p:cNvPr id="1767" name="Shape 1767"/>
            <p:cNvSpPr/>
            <p:nvPr/>
          </p:nvSpPr>
          <p:spPr>
            <a:xfrm>
              <a:off x="-231282" y="116324"/>
              <a:ext cx="4063683"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228593" defTabSz="914378">
                <a:defRPr sz="1600">
                  <a:solidFill>
                    <a:srgbClr val="FFFFFF"/>
                  </a:solidFill>
                </a:defRPr>
              </a:lvl1pPr>
            </a:lstStyle>
            <a:p>
              <a:pPr>
                <a:defRPr sz="1800">
                  <a:solidFill>
                    <a:srgbClr val="000000"/>
                  </a:solidFill>
                </a:defRPr>
              </a:pPr>
              <a:r>
                <a:rPr lang="en-US" altLang="zh-TW" dirty="0">
                  <a:solidFill>
                    <a:schemeClr val="bg1"/>
                  </a:solidFill>
                  <a:ea typeface="Apple LiGothic" pitchFamily="2" charset="-120"/>
                  <a:cs typeface="Calibri"/>
                </a:rPr>
                <a:t>1</a:t>
              </a:r>
              <a:r>
                <a:rPr lang="zh-TW" altLang="en-US" dirty="0">
                  <a:solidFill>
                    <a:schemeClr val="bg1"/>
                  </a:solidFill>
                  <a:ea typeface="Apple LiGothic" pitchFamily="2" charset="-120"/>
                  <a:cs typeface="Calibri"/>
                </a:rPr>
                <a:t>千</a:t>
              </a:r>
              <a:r>
                <a:rPr lang="en-US" altLang="zh-TW" dirty="0">
                  <a:solidFill>
                    <a:schemeClr val="bg1"/>
                  </a:solidFill>
                  <a:ea typeface="Apple LiGothic" pitchFamily="2" charset="-120"/>
                  <a:cs typeface="Calibri"/>
                </a:rPr>
                <a:t>4</a:t>
              </a:r>
              <a:r>
                <a:rPr lang="zh-TW" altLang="en-US" dirty="0">
                  <a:solidFill>
                    <a:schemeClr val="bg1"/>
                  </a:solidFill>
                  <a:ea typeface="Apple LiGothic" pitchFamily="2" charset="-120"/>
                  <a:cs typeface="Calibri"/>
                </a:rPr>
                <a:t>百萬手機</a:t>
              </a:r>
              <a:r>
                <a:rPr lang="en-US" altLang="zh-TW" dirty="0">
                  <a:solidFill>
                    <a:schemeClr val="bg1"/>
                  </a:solidFill>
                  <a:ea typeface="Apple LiGothic" pitchFamily="2" charset="-120"/>
                  <a:cs typeface="Calibri"/>
                </a:rPr>
                <a:t>3G/4G</a:t>
              </a:r>
              <a:r>
                <a:rPr lang="zh-TW" altLang="en-US" dirty="0">
                  <a:solidFill>
                    <a:schemeClr val="bg1"/>
                  </a:solidFill>
                  <a:ea typeface="Apple LiGothic" pitchFamily="2" charset="-120"/>
                  <a:cs typeface="Calibri"/>
                </a:rPr>
                <a:t>用</a:t>
              </a:r>
              <a:r>
                <a:rPr lang="zh-TW" altLang="en-US" dirty="0" smtClean="0">
                  <a:solidFill>
                    <a:schemeClr val="bg1"/>
                  </a:solidFill>
                  <a:ea typeface="Apple LiGothic" pitchFamily="2" charset="-120"/>
                  <a:cs typeface="Calibri"/>
                </a:rPr>
                <a:t>戶</a:t>
              </a:r>
              <a:r>
                <a:rPr lang="en-US" dirty="0" smtClean="0">
                  <a:solidFill>
                    <a:schemeClr val="bg1"/>
                  </a:solidFill>
                  <a:latin typeface="Calibri"/>
                  <a:ea typeface="Apple LiGothic" pitchFamily="2" charset="-120"/>
                  <a:cs typeface="Calibri"/>
                </a:rPr>
                <a:t>14 </a:t>
              </a:r>
              <a:r>
                <a:rPr lang="en-US" dirty="0">
                  <a:solidFill>
                    <a:schemeClr val="bg1"/>
                  </a:solidFill>
                  <a:latin typeface="Calibri"/>
                  <a:ea typeface="Apple LiGothic" pitchFamily="2" charset="-120"/>
                  <a:cs typeface="Calibri"/>
                </a:rPr>
                <a:t>Million mobile </a:t>
              </a:r>
              <a:r>
                <a:rPr lang="en-US" dirty="0" smtClean="0">
                  <a:solidFill>
                    <a:schemeClr val="bg1"/>
                  </a:solidFill>
                  <a:latin typeface="Calibri"/>
                  <a:ea typeface="Apple LiGothic" pitchFamily="2" charset="-120"/>
                  <a:cs typeface="Calibri"/>
                </a:rPr>
                <a:t>3G/4G users</a:t>
              </a:r>
              <a:endParaRPr lang="en-US" dirty="0">
                <a:solidFill>
                  <a:schemeClr val="bg1"/>
                </a:solidFill>
                <a:latin typeface="Calibri"/>
                <a:ea typeface="Apple LiGothic" pitchFamily="2" charset="-120"/>
                <a:cs typeface="Calibri"/>
              </a:endParaRPr>
            </a:p>
          </p:txBody>
        </p:sp>
      </p:grpSp>
      <p:grpSp>
        <p:nvGrpSpPr>
          <p:cNvPr id="1771" name="Group 1771"/>
          <p:cNvGrpSpPr/>
          <p:nvPr/>
        </p:nvGrpSpPr>
        <p:grpSpPr>
          <a:xfrm>
            <a:off x="3088259" y="2876550"/>
            <a:ext cx="5718725" cy="990603"/>
            <a:chOff x="0" y="-96734"/>
            <a:chExt cx="4289042" cy="990598"/>
          </a:xfrm>
        </p:grpSpPr>
        <p:sp>
          <p:nvSpPr>
            <p:cNvPr id="1769" name="Shape 1769"/>
            <p:cNvSpPr/>
            <p:nvPr/>
          </p:nvSpPr>
          <p:spPr>
            <a:xfrm>
              <a:off x="0" y="-96733"/>
              <a:ext cx="4262086" cy="990597"/>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1600">
                  <a:solidFill>
                    <a:srgbClr val="FFFFFF"/>
                  </a:solidFill>
                </a:defRPr>
              </a:pPr>
              <a:endParaRPr>
                <a:latin typeface="Calibri"/>
                <a:ea typeface="Apple LiGothic" pitchFamily="2" charset="-120"/>
                <a:cs typeface="Calibri"/>
              </a:endParaRPr>
            </a:p>
          </p:txBody>
        </p:sp>
        <p:sp>
          <p:nvSpPr>
            <p:cNvPr id="1770" name="Shape 1770"/>
            <p:cNvSpPr/>
            <p:nvPr/>
          </p:nvSpPr>
          <p:spPr>
            <a:xfrm>
              <a:off x="26956" y="-96734"/>
              <a:ext cx="4262086" cy="9848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lang="zh-TW" altLang="en-US" sz="1600" dirty="0">
                  <a:solidFill>
                    <a:srgbClr val="FFFFFF"/>
                  </a:solidFill>
                  <a:ea typeface="Apple LiGothic" pitchFamily="2" charset="-120"/>
                  <a:cs typeface="Calibri"/>
                  <a:sym typeface="Arial"/>
                </a:rPr>
                <a:t>整體家庭固網滲透率</a:t>
              </a:r>
              <a:r>
                <a:rPr lang="en-US" altLang="zh-TW" sz="1600" dirty="0">
                  <a:solidFill>
                    <a:srgbClr val="FFFFFF"/>
                  </a:solidFill>
                  <a:ea typeface="Apple LiGothic" pitchFamily="2" charset="-120"/>
                  <a:cs typeface="Calibri"/>
                  <a:sym typeface="Arial"/>
                </a:rPr>
                <a:t>94.89% (2015</a:t>
              </a:r>
              <a:r>
                <a:rPr lang="zh-TW" altLang="en-US" sz="1600" dirty="0">
                  <a:solidFill>
                    <a:srgbClr val="FFFFFF"/>
                  </a:solidFill>
                  <a:ea typeface="Apple LiGothic" pitchFamily="2" charset="-120"/>
                  <a:cs typeface="Calibri"/>
                  <a:sym typeface="Arial"/>
                </a:rPr>
                <a:t>年</a:t>
              </a:r>
              <a:r>
                <a:rPr lang="en-US" altLang="zh-TW" sz="1600" dirty="0">
                  <a:solidFill>
                    <a:srgbClr val="FFFFFF"/>
                  </a:solidFill>
                  <a:ea typeface="Apple LiGothic" pitchFamily="2" charset="-120"/>
                  <a:cs typeface="Calibri"/>
                  <a:sym typeface="Arial"/>
                </a:rPr>
                <a:t>12</a:t>
              </a:r>
              <a:r>
                <a:rPr lang="zh-TW" altLang="en-US" sz="1600" dirty="0">
                  <a:solidFill>
                    <a:srgbClr val="FFFFFF"/>
                  </a:solidFill>
                  <a:ea typeface="Apple LiGothic" pitchFamily="2" charset="-120"/>
                  <a:cs typeface="Calibri"/>
                  <a:sym typeface="Arial"/>
                </a:rPr>
                <a:t>月）</a:t>
              </a:r>
            </a:p>
            <a:p>
              <a:pPr lvl="0"/>
              <a:r>
                <a:rPr lang="zh-TW" altLang="en-US" sz="1600" dirty="0">
                  <a:solidFill>
                    <a:srgbClr val="FFFFFF"/>
                  </a:solidFill>
                  <a:ea typeface="Apple LiGothic" pitchFamily="2" charset="-120"/>
                  <a:cs typeface="Calibri"/>
                  <a:sym typeface="Arial"/>
                </a:rPr>
                <a:t>整體手機滲透率</a:t>
              </a:r>
              <a:r>
                <a:rPr lang="en-US" altLang="zh-TW" sz="1600" dirty="0">
                  <a:solidFill>
                    <a:srgbClr val="FFFFFF"/>
                  </a:solidFill>
                  <a:ea typeface="Apple LiGothic" pitchFamily="2" charset="-120"/>
                  <a:cs typeface="Calibri"/>
                  <a:sym typeface="Arial"/>
                </a:rPr>
                <a:t>228.5%(2015</a:t>
              </a:r>
              <a:r>
                <a:rPr lang="zh-TW" altLang="en-US" sz="1600" dirty="0">
                  <a:solidFill>
                    <a:srgbClr val="FFFFFF"/>
                  </a:solidFill>
                  <a:ea typeface="Apple LiGothic" pitchFamily="2" charset="-120"/>
                  <a:cs typeface="Calibri"/>
                  <a:sym typeface="Arial"/>
                </a:rPr>
                <a:t>年</a:t>
              </a:r>
              <a:r>
                <a:rPr lang="en-US" altLang="zh-TW" sz="1600" dirty="0">
                  <a:solidFill>
                    <a:srgbClr val="FFFFFF"/>
                  </a:solidFill>
                  <a:ea typeface="Apple LiGothic" pitchFamily="2" charset="-120"/>
                  <a:cs typeface="Calibri"/>
                  <a:sym typeface="Arial"/>
                </a:rPr>
                <a:t>12</a:t>
              </a:r>
              <a:r>
                <a:rPr lang="zh-TW" altLang="en-US" sz="1600" dirty="0">
                  <a:solidFill>
                    <a:srgbClr val="FFFFFF"/>
                  </a:solidFill>
                  <a:ea typeface="Apple LiGothic" pitchFamily="2" charset="-120"/>
                  <a:cs typeface="Calibri"/>
                  <a:sym typeface="Arial"/>
                </a:rPr>
                <a:t>月</a:t>
              </a:r>
              <a:r>
                <a:rPr lang="zh-TW" altLang="en-US" sz="1600" dirty="0" smtClean="0">
                  <a:solidFill>
                    <a:srgbClr val="FFFFFF"/>
                  </a:solidFill>
                  <a:ea typeface="Apple LiGothic" pitchFamily="2" charset="-120"/>
                  <a:cs typeface="Calibri"/>
                  <a:sym typeface="Arial"/>
                </a:rPr>
                <a:t>）</a:t>
              </a:r>
              <a:endParaRPr lang="en-US" sz="1600" dirty="0" smtClean="0">
                <a:solidFill>
                  <a:srgbClr val="FFFFFF"/>
                </a:solidFill>
                <a:latin typeface="Calibri"/>
                <a:ea typeface="Apple LiGothic" pitchFamily="2" charset="-120"/>
                <a:cs typeface="Calibri"/>
                <a:sym typeface="Arial"/>
              </a:endParaRPr>
            </a:p>
            <a:p>
              <a:pPr lvl="0"/>
              <a:r>
                <a:rPr lang="en-US" sz="1600" dirty="0" smtClean="0">
                  <a:solidFill>
                    <a:srgbClr val="FFFFFF"/>
                  </a:solidFill>
                  <a:latin typeface="Calibri"/>
                  <a:ea typeface="Apple LiGothic" pitchFamily="2" charset="-120"/>
                  <a:cs typeface="Calibri"/>
                  <a:sym typeface="Arial"/>
                </a:rPr>
                <a:t>Residential </a:t>
              </a:r>
              <a:r>
                <a:rPr lang="en-US" sz="1600" dirty="0">
                  <a:solidFill>
                    <a:srgbClr val="FFFFFF"/>
                  </a:solidFill>
                  <a:latin typeface="Calibri"/>
                  <a:ea typeface="Apple LiGothic" pitchFamily="2" charset="-120"/>
                  <a:cs typeface="Calibri"/>
                  <a:sym typeface="Arial"/>
                </a:rPr>
                <a:t>fixed line penetration rate </a:t>
              </a:r>
              <a:r>
                <a:rPr lang="en-US" sz="1600" dirty="0" smtClean="0">
                  <a:solidFill>
                    <a:srgbClr val="FFFFFF"/>
                  </a:solidFill>
                  <a:latin typeface="Calibri"/>
                  <a:ea typeface="Apple LiGothic" pitchFamily="2" charset="-120"/>
                  <a:cs typeface="Calibri"/>
                  <a:sym typeface="Arial"/>
                </a:rPr>
                <a:t>(Dec. </a:t>
              </a:r>
              <a:r>
                <a:rPr lang="en-US" sz="1600" dirty="0">
                  <a:solidFill>
                    <a:srgbClr val="FFFFFF"/>
                  </a:solidFill>
                  <a:latin typeface="Calibri"/>
                  <a:ea typeface="Apple LiGothic" pitchFamily="2" charset="-120"/>
                  <a:cs typeface="Calibri"/>
                  <a:sym typeface="Arial"/>
                </a:rPr>
                <a:t>2015) </a:t>
              </a:r>
              <a:r>
                <a:rPr lang="en-US" sz="1600" dirty="0" smtClean="0">
                  <a:solidFill>
                    <a:srgbClr val="FFFFFF"/>
                  </a:solidFill>
                  <a:latin typeface="Calibri"/>
                  <a:ea typeface="Apple LiGothic" pitchFamily="2" charset="-120"/>
                  <a:cs typeface="Calibri"/>
                  <a:sym typeface="Arial"/>
                </a:rPr>
                <a:t>94.89%</a:t>
              </a:r>
              <a:endParaRPr lang="en-US" sz="1600" dirty="0">
                <a:solidFill>
                  <a:srgbClr val="FFFFFF"/>
                </a:solidFill>
                <a:latin typeface="Calibri"/>
                <a:ea typeface="Apple LiGothic" pitchFamily="2" charset="-120"/>
                <a:cs typeface="Calibri"/>
                <a:sym typeface="Arial"/>
              </a:endParaRPr>
            </a:p>
            <a:p>
              <a:pPr lvl="0"/>
              <a:r>
                <a:rPr lang="en-US" sz="1600" dirty="0">
                  <a:solidFill>
                    <a:srgbClr val="FFFFFF"/>
                  </a:solidFill>
                  <a:latin typeface="Calibri"/>
                  <a:ea typeface="Apple LiGothic" pitchFamily="2" charset="-120"/>
                  <a:cs typeface="Calibri"/>
                  <a:sym typeface="Arial"/>
                </a:rPr>
                <a:t>Mobile subscriber penetration rate </a:t>
              </a:r>
              <a:r>
                <a:rPr lang="en-US" sz="1600" dirty="0" smtClean="0">
                  <a:solidFill>
                    <a:srgbClr val="FFFFFF"/>
                  </a:solidFill>
                  <a:latin typeface="Calibri"/>
                  <a:ea typeface="Apple LiGothic" pitchFamily="2" charset="-120"/>
                  <a:cs typeface="Calibri"/>
                  <a:sym typeface="Arial"/>
                </a:rPr>
                <a:t>(Dec. </a:t>
              </a:r>
              <a:r>
                <a:rPr lang="en-US" sz="1600" dirty="0">
                  <a:solidFill>
                    <a:srgbClr val="FFFFFF"/>
                  </a:solidFill>
                  <a:latin typeface="Calibri"/>
                  <a:ea typeface="Apple LiGothic" pitchFamily="2" charset="-120"/>
                  <a:cs typeface="Calibri"/>
                  <a:sym typeface="Arial"/>
                </a:rPr>
                <a:t>2015 )</a:t>
              </a:r>
              <a:r>
                <a:rPr lang="en-US" sz="1600" dirty="0" smtClean="0">
                  <a:solidFill>
                    <a:srgbClr val="FFFFFF"/>
                  </a:solidFill>
                  <a:latin typeface="Calibri"/>
                  <a:ea typeface="Apple LiGothic" pitchFamily="2" charset="-120"/>
                  <a:cs typeface="Calibri"/>
                  <a:sym typeface="Arial"/>
                </a:rPr>
                <a:t>228.5%</a:t>
              </a:r>
              <a:endParaRPr lang="en-US" sz="1600" dirty="0">
                <a:solidFill>
                  <a:srgbClr val="FFFFFF"/>
                </a:solidFill>
                <a:latin typeface="Calibri"/>
                <a:ea typeface="Apple LiGothic" pitchFamily="2" charset="-120"/>
                <a:cs typeface="Calibri"/>
                <a:sym typeface="Arial"/>
              </a:endParaRPr>
            </a:p>
          </p:txBody>
        </p:sp>
      </p:grpSp>
      <p:grpSp>
        <p:nvGrpSpPr>
          <p:cNvPr id="1774" name="Group 1774"/>
          <p:cNvGrpSpPr/>
          <p:nvPr/>
        </p:nvGrpSpPr>
        <p:grpSpPr>
          <a:xfrm>
            <a:off x="3359484" y="1809750"/>
            <a:ext cx="5411558" cy="990599"/>
            <a:chOff x="-1" y="-185747"/>
            <a:chExt cx="4058667" cy="990596"/>
          </a:xfrm>
        </p:grpSpPr>
        <p:sp>
          <p:nvSpPr>
            <p:cNvPr id="1772" name="Shape 1772"/>
            <p:cNvSpPr/>
            <p:nvPr/>
          </p:nvSpPr>
          <p:spPr>
            <a:xfrm>
              <a:off x="-1" y="-185747"/>
              <a:ext cx="4058667" cy="990596"/>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1600">
                  <a:solidFill>
                    <a:srgbClr val="FFFFFF"/>
                  </a:solidFill>
                </a:defRPr>
              </a:pPr>
              <a:endParaRPr>
                <a:latin typeface="Calibri"/>
                <a:ea typeface="Apple LiGothic" pitchFamily="2" charset="-120"/>
                <a:cs typeface="Calibri"/>
              </a:endParaRPr>
            </a:p>
          </p:txBody>
        </p:sp>
        <p:sp>
          <p:nvSpPr>
            <p:cNvPr id="1773" name="Shape 1773"/>
            <p:cNvSpPr/>
            <p:nvPr/>
          </p:nvSpPr>
          <p:spPr>
            <a:xfrm>
              <a:off x="52136" y="-31648"/>
              <a:ext cx="3886199"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228593" defTabSz="914378">
                <a:defRPr sz="1600">
                  <a:solidFill>
                    <a:srgbClr val="FFFFFF"/>
                  </a:solidFill>
                  <a:latin typeface="微軟正黑體"/>
                  <a:ea typeface="微軟正黑體"/>
                  <a:cs typeface="微軟正黑體"/>
                  <a:sym typeface="微軟正黑體"/>
                </a:defRPr>
              </a:lvl1pPr>
            </a:lstStyle>
            <a:p>
              <a:pPr>
                <a:defRPr sz="1800">
                  <a:solidFill>
                    <a:srgbClr val="000000"/>
                  </a:solidFill>
                </a:defRPr>
              </a:pPr>
              <a:r>
                <a:rPr lang="en-US" altLang="zh-TW" sz="1400" dirty="0">
                  <a:solidFill>
                    <a:schemeClr val="bg1"/>
                  </a:solidFill>
                  <a:latin typeface="Calibri"/>
                  <a:ea typeface="Apple LiGothic" pitchFamily="2" charset="-120"/>
                  <a:cs typeface="Calibri"/>
                </a:rPr>
                <a:t>2014</a:t>
              </a:r>
              <a:r>
                <a:rPr lang="zh-TW" altLang="en-US" sz="1400" dirty="0">
                  <a:solidFill>
                    <a:schemeClr val="bg1"/>
                  </a:solidFill>
                  <a:latin typeface="Calibri"/>
                  <a:ea typeface="Apple LiGothic" pitchFamily="2" charset="-120"/>
                  <a:cs typeface="Calibri"/>
                </a:rPr>
                <a:t>年</a:t>
              </a:r>
              <a:r>
                <a:rPr lang="en-US" altLang="zh-TW" sz="1400" dirty="0">
                  <a:solidFill>
                    <a:schemeClr val="bg1"/>
                  </a:solidFill>
                  <a:latin typeface="Calibri"/>
                  <a:ea typeface="Apple LiGothic" pitchFamily="2" charset="-120"/>
                  <a:cs typeface="Calibri"/>
                </a:rPr>
                <a:t>3G/4G</a:t>
              </a:r>
              <a:r>
                <a:rPr lang="zh-TW" altLang="en-US" sz="1400" dirty="0">
                  <a:solidFill>
                    <a:schemeClr val="bg1"/>
                  </a:solidFill>
                  <a:latin typeface="Calibri"/>
                  <a:ea typeface="Apple LiGothic" pitchFamily="2" charset="-120"/>
                  <a:cs typeface="Calibri"/>
                </a:rPr>
                <a:t>資訊使用量是</a:t>
              </a:r>
              <a:r>
                <a:rPr lang="en-US" altLang="zh-TW" sz="1400" dirty="0">
                  <a:solidFill>
                    <a:schemeClr val="bg1"/>
                  </a:solidFill>
                  <a:latin typeface="Calibri"/>
                  <a:ea typeface="Apple LiGothic" pitchFamily="2" charset="-120"/>
                  <a:cs typeface="Calibri"/>
                </a:rPr>
                <a:t>2013</a:t>
              </a:r>
              <a:r>
                <a:rPr lang="zh-TW" altLang="en-US" sz="1400" dirty="0">
                  <a:solidFill>
                    <a:schemeClr val="bg1"/>
                  </a:solidFill>
                  <a:latin typeface="Calibri"/>
                  <a:ea typeface="Apple LiGothic" pitchFamily="2" charset="-120"/>
                  <a:cs typeface="Calibri"/>
                </a:rPr>
                <a:t>年的</a:t>
              </a:r>
              <a:r>
                <a:rPr lang="en-US" altLang="zh-TW" sz="1400" dirty="0">
                  <a:solidFill>
                    <a:schemeClr val="bg1"/>
                  </a:solidFill>
                  <a:latin typeface="Calibri"/>
                  <a:ea typeface="Apple LiGothic" pitchFamily="2" charset="-120"/>
                  <a:cs typeface="Calibri"/>
                </a:rPr>
                <a:t>1.35</a:t>
              </a:r>
              <a:r>
                <a:rPr lang="zh-TW" altLang="en-US" sz="1400" dirty="0">
                  <a:solidFill>
                    <a:schemeClr val="bg1"/>
                  </a:solidFill>
                  <a:latin typeface="Calibri"/>
                  <a:ea typeface="Apple LiGothic" pitchFamily="2" charset="-120"/>
                  <a:cs typeface="Calibri"/>
                </a:rPr>
                <a:t>倍，</a:t>
              </a:r>
              <a:r>
                <a:rPr lang="en-US" altLang="zh-TW" sz="1400" dirty="0">
                  <a:solidFill>
                    <a:schemeClr val="bg1"/>
                  </a:solidFill>
                  <a:latin typeface="Calibri"/>
                  <a:ea typeface="Apple LiGothic" pitchFamily="2" charset="-120"/>
                  <a:cs typeface="Calibri"/>
                </a:rPr>
                <a:t>2012</a:t>
              </a:r>
              <a:r>
                <a:rPr lang="zh-TW" altLang="en-US" sz="1400" dirty="0">
                  <a:solidFill>
                    <a:schemeClr val="bg1"/>
                  </a:solidFill>
                  <a:latin typeface="Calibri"/>
                  <a:ea typeface="Apple LiGothic" pitchFamily="2" charset="-120"/>
                  <a:cs typeface="Calibri"/>
                </a:rPr>
                <a:t>年的</a:t>
              </a:r>
              <a:r>
                <a:rPr lang="en-US" altLang="zh-TW" sz="1400" dirty="0">
                  <a:solidFill>
                    <a:schemeClr val="bg1"/>
                  </a:solidFill>
                  <a:latin typeface="Calibri"/>
                  <a:ea typeface="Apple LiGothic" pitchFamily="2" charset="-120"/>
                  <a:cs typeface="Calibri"/>
                </a:rPr>
                <a:t>2.26 </a:t>
              </a:r>
              <a:r>
                <a:rPr lang="zh-TW" altLang="en-US" sz="1400" dirty="0" smtClean="0">
                  <a:solidFill>
                    <a:schemeClr val="bg1"/>
                  </a:solidFill>
                  <a:latin typeface="Calibri"/>
                  <a:ea typeface="Apple LiGothic" pitchFamily="2" charset="-120"/>
                  <a:cs typeface="Calibri"/>
                </a:rPr>
                <a:t>倍</a:t>
              </a:r>
              <a:endParaRPr lang="en-US" sz="1400" dirty="0" smtClean="0">
                <a:solidFill>
                  <a:schemeClr val="bg1"/>
                </a:solidFill>
                <a:latin typeface="Calibri"/>
                <a:ea typeface="Apple LiGothic" pitchFamily="2" charset="-120"/>
                <a:cs typeface="Calibri"/>
              </a:endParaRPr>
            </a:p>
            <a:p>
              <a:pPr>
                <a:defRPr sz="1800">
                  <a:solidFill>
                    <a:srgbClr val="000000"/>
                  </a:solidFill>
                </a:defRPr>
              </a:pPr>
              <a:r>
                <a:rPr lang="en-US" sz="1400" dirty="0" smtClean="0">
                  <a:solidFill>
                    <a:schemeClr val="bg1"/>
                  </a:solidFill>
                  <a:latin typeface="Calibri"/>
                  <a:ea typeface="Apple LiGothic" pitchFamily="2" charset="-120"/>
                  <a:cs typeface="Calibri"/>
                </a:rPr>
                <a:t>2014 </a:t>
              </a:r>
              <a:r>
                <a:rPr lang="en-US" sz="1400" dirty="0">
                  <a:solidFill>
                    <a:schemeClr val="bg1"/>
                  </a:solidFill>
                  <a:latin typeface="Calibri"/>
                  <a:ea typeface="Apple LiGothic" pitchFamily="2" charset="-120"/>
                  <a:cs typeface="Calibri"/>
                </a:rPr>
                <a:t>there is a growth of 1.35 times in the mobile data usage over the same period in 2013 and 2.26 times over the same period in </a:t>
              </a:r>
              <a:r>
                <a:rPr lang="en-US" sz="1400" dirty="0" smtClean="0">
                  <a:solidFill>
                    <a:schemeClr val="bg1"/>
                  </a:solidFill>
                  <a:latin typeface="Calibri"/>
                  <a:ea typeface="Apple LiGothic" pitchFamily="2" charset="-120"/>
                  <a:cs typeface="Calibri"/>
                </a:rPr>
                <a:t>2012</a:t>
              </a:r>
              <a:endParaRPr lang="en-US" sz="1400" dirty="0">
                <a:solidFill>
                  <a:schemeClr val="bg1"/>
                </a:solidFill>
                <a:latin typeface="Calibri"/>
                <a:ea typeface="Apple LiGothic" pitchFamily="2" charset="-120"/>
                <a:cs typeface="Calibri"/>
              </a:endParaRPr>
            </a:p>
          </p:txBody>
        </p:sp>
      </p:grpSp>
      <p:grpSp>
        <p:nvGrpSpPr>
          <p:cNvPr id="1777" name="Group 1777"/>
          <p:cNvGrpSpPr/>
          <p:nvPr/>
        </p:nvGrpSpPr>
        <p:grpSpPr>
          <a:xfrm>
            <a:off x="3960749" y="361258"/>
            <a:ext cx="4810296" cy="527374"/>
            <a:chOff x="-1" y="-1"/>
            <a:chExt cx="3607720" cy="527373"/>
          </a:xfrm>
        </p:grpSpPr>
        <p:sp>
          <p:nvSpPr>
            <p:cNvPr id="1775" name="Shape 1775"/>
            <p:cNvSpPr/>
            <p:nvPr/>
          </p:nvSpPr>
          <p:spPr>
            <a:xfrm>
              <a:off x="-1" y="-1"/>
              <a:ext cx="3607720" cy="527373"/>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1600">
                  <a:solidFill>
                    <a:srgbClr val="FFFFFF"/>
                  </a:solidFill>
                </a:defRPr>
              </a:pPr>
              <a:endParaRPr>
                <a:latin typeface="Calibri"/>
                <a:ea typeface="Apple LiGothic" pitchFamily="2" charset="-120"/>
                <a:cs typeface="Calibri"/>
              </a:endParaRPr>
            </a:p>
          </p:txBody>
        </p:sp>
        <p:sp>
          <p:nvSpPr>
            <p:cNvPr id="1776" name="Shape 1776"/>
            <p:cNvSpPr/>
            <p:nvPr/>
          </p:nvSpPr>
          <p:spPr>
            <a:xfrm>
              <a:off x="-1" y="125186"/>
              <a:ext cx="3607720"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indent="228593" defTabSz="914378"/>
              <a:r>
                <a:rPr dirty="0" smtClean="0">
                  <a:solidFill>
                    <a:srgbClr val="FFFFFF"/>
                  </a:solidFill>
                  <a:latin typeface="Calibri"/>
                  <a:ea typeface="Apple LiGothic" pitchFamily="2" charset="-120"/>
                  <a:cs typeface="Calibri"/>
                </a:rPr>
                <a:t>83.</a:t>
              </a:r>
              <a:r>
                <a:rPr lang="en-US" dirty="0" smtClean="0">
                  <a:solidFill>
                    <a:srgbClr val="FFFFFF"/>
                  </a:solidFill>
                  <a:latin typeface="Calibri"/>
                  <a:ea typeface="Apple LiGothic" pitchFamily="2" charset="-120"/>
                  <a:cs typeface="Calibri"/>
                </a:rPr>
                <a:t>8</a:t>
              </a:r>
              <a:r>
                <a:rPr sz="1600" dirty="0" smtClean="0">
                  <a:solidFill>
                    <a:srgbClr val="FFFFFF"/>
                  </a:solidFill>
                  <a:latin typeface="Calibri"/>
                  <a:ea typeface="Apple LiGothic" pitchFamily="2" charset="-120"/>
                  <a:cs typeface="Calibri"/>
                </a:rPr>
                <a:t>%</a:t>
              </a:r>
              <a:r>
                <a:rPr lang="zh-TW" altLang="en-US" sz="1600" dirty="0">
                  <a:solidFill>
                    <a:srgbClr val="FFFFFF"/>
                  </a:solidFill>
                  <a:ea typeface="Apple LiGothic" pitchFamily="2" charset="-120"/>
                  <a:cs typeface="Calibri"/>
                </a:rPr>
                <a:t>家庭有固網寬頻服務</a:t>
              </a:r>
              <a:r>
                <a:rPr sz="1600" dirty="0" smtClean="0">
                  <a:solidFill>
                    <a:srgbClr val="FFFFFF"/>
                  </a:solidFill>
                  <a:latin typeface="Calibri"/>
                  <a:ea typeface="Apple LiGothic" pitchFamily="2" charset="-120"/>
                  <a:cs typeface="Calibri"/>
                </a:rPr>
                <a:t> </a:t>
              </a:r>
              <a:r>
                <a:rPr lang="en-US" sz="1600" dirty="0" smtClean="0">
                  <a:solidFill>
                    <a:srgbClr val="FFFFFF"/>
                  </a:solidFill>
                  <a:latin typeface="Calibri"/>
                  <a:ea typeface="Apple LiGothic" pitchFamily="2" charset="-120"/>
                  <a:cs typeface="Calibri"/>
                </a:rPr>
                <a:t>Family </a:t>
              </a:r>
              <a:r>
                <a:rPr lang="en-US" sz="1600" dirty="0">
                  <a:solidFill>
                    <a:srgbClr val="FFFFFF"/>
                  </a:solidFill>
                  <a:latin typeface="Calibri"/>
                  <a:ea typeface="Apple LiGothic" pitchFamily="2" charset="-120"/>
                  <a:cs typeface="Calibri"/>
                </a:rPr>
                <a:t>with broadband</a:t>
              </a:r>
              <a:endParaRPr sz="1600" dirty="0">
                <a:solidFill>
                  <a:srgbClr val="FFFFFF"/>
                </a:solidFill>
                <a:latin typeface="Calibri"/>
                <a:ea typeface="Apple LiGothic" pitchFamily="2" charset="-120"/>
                <a:cs typeface="Calibri"/>
              </a:endParaRPr>
            </a:p>
          </p:txBody>
        </p:sp>
      </p:grpSp>
      <p:sp>
        <p:nvSpPr>
          <p:cNvPr id="1778" name="Shape 1778"/>
          <p:cNvSpPr/>
          <p:nvPr/>
        </p:nvSpPr>
        <p:spPr>
          <a:xfrm>
            <a:off x="4445159" y="3895412"/>
            <a:ext cx="4583379" cy="4770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sz="900" dirty="0">
                <a:solidFill>
                  <a:srgbClr val="FFFFFF"/>
                </a:solidFill>
                <a:latin typeface="Calibri"/>
                <a:ea typeface="Apple LiGothic" pitchFamily="2" charset="-120"/>
                <a:cs typeface="Calibri"/>
                <a:sym typeface="微軟正黑體"/>
              </a:rPr>
              <a:t>資料來源: OFTA香港政府</a:t>
            </a:r>
          </a:p>
          <a:p>
            <a:pPr lvl="0"/>
            <a:r>
              <a:rPr sz="800" dirty="0">
                <a:solidFill>
                  <a:srgbClr val="FFFFFF"/>
                </a:solidFill>
                <a:latin typeface="Calibri"/>
                <a:ea typeface="Apple LiGothic" pitchFamily="2" charset="-120"/>
                <a:cs typeface="Calibri"/>
                <a:hlinkClick r:id="rId3"/>
              </a:rPr>
              <a:t>http://www.ofca.gov.hk/en/media_focus/data_statistics/key_stat/</a:t>
            </a:r>
            <a:endParaRPr sz="800" dirty="0">
              <a:solidFill>
                <a:srgbClr val="FFFFFF"/>
              </a:solidFill>
              <a:latin typeface="Calibri"/>
              <a:ea typeface="Apple LiGothic" pitchFamily="2" charset="-120"/>
              <a:cs typeface="Calibri"/>
              <a:sym typeface="微軟正黑體"/>
            </a:endParaRPr>
          </a:p>
          <a:p>
            <a:pPr lvl="0"/>
            <a:r>
              <a:rPr sz="800" dirty="0">
                <a:solidFill>
                  <a:srgbClr val="FFFFFF"/>
                </a:solidFill>
                <a:latin typeface="Calibri"/>
                <a:ea typeface="Apple LiGothic" pitchFamily="2" charset="-120"/>
                <a:cs typeface="Calibri"/>
                <a:hlinkClick r:id="rId4"/>
              </a:rPr>
              <a:t>http://www.gov.hk/en/about/abouthk/factsheets/docs/telecommunications.pdf</a:t>
            </a:r>
          </a:p>
        </p:txBody>
      </p:sp>
      <p:sp>
        <p:nvSpPr>
          <p:cNvPr id="26" name="Shape 1768"/>
          <p:cNvSpPr/>
          <p:nvPr/>
        </p:nvSpPr>
        <p:spPr>
          <a:xfrm>
            <a:off x="-624280" y="1047750"/>
            <a:ext cx="4662880" cy="828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defTabSz="914378"/>
            <a:r>
              <a:rPr sz="2400" b="1" cap="all" dirty="0">
                <a:solidFill>
                  <a:srgbClr val="0070C0"/>
                </a:solidFill>
                <a:latin typeface="Calibri"/>
                <a:ea typeface="Apple LiGothic" pitchFamily="2" charset="-120"/>
                <a:cs typeface="Calibri"/>
                <a:sym typeface="微軟正黑體"/>
              </a:rPr>
              <a:t>Market Trend</a:t>
            </a:r>
          </a:p>
          <a:p>
            <a:pPr lvl="0" algn="ctr" defTabSz="914378"/>
            <a:r>
              <a:rPr sz="2400" b="1" cap="all" dirty="0">
                <a:solidFill>
                  <a:srgbClr val="404040"/>
                </a:solidFill>
                <a:latin typeface="Calibri"/>
                <a:ea typeface="Apple LiGothic" pitchFamily="2" charset="-120"/>
                <a:cs typeface="Calibri"/>
                <a:sym typeface="微軟正黑體"/>
              </a:rPr>
              <a:t>Mobile online</a:t>
            </a:r>
          </a:p>
        </p:txBody>
      </p:sp>
    </p:spTree>
    <p:extLst>
      <p:ext uri="{BB962C8B-B14F-4D97-AF65-F5344CB8AC3E}">
        <p14:creationId xmlns:p14="http://schemas.microsoft.com/office/powerpoint/2010/main" val="2717016794"/>
      </p:ext>
    </p:extLst>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0" name="image6.jpg"/>
          <p:cNvPicPr/>
          <p:nvPr/>
        </p:nvPicPr>
        <p:blipFill>
          <a:blip r:embed="rId2">
            <a:extLst/>
          </a:blip>
          <a:stretch>
            <a:fillRect/>
          </a:stretch>
        </p:blipFill>
        <p:spPr>
          <a:xfrm>
            <a:off x="-9582" y="1143820"/>
            <a:ext cx="4779385" cy="4024824"/>
          </a:xfrm>
          <a:prstGeom prst="rect">
            <a:avLst/>
          </a:prstGeom>
          <a:ln w="12700">
            <a:miter lim="400000"/>
          </a:ln>
        </p:spPr>
      </p:pic>
      <p:grpSp>
        <p:nvGrpSpPr>
          <p:cNvPr id="1785" name="Group 1785"/>
          <p:cNvGrpSpPr/>
          <p:nvPr/>
        </p:nvGrpSpPr>
        <p:grpSpPr>
          <a:xfrm>
            <a:off x="-13711" y="446412"/>
            <a:ext cx="4953983" cy="1083600"/>
            <a:chOff x="-2" y="-1"/>
            <a:chExt cx="3715485" cy="1083599"/>
          </a:xfrm>
        </p:grpSpPr>
        <p:grpSp>
          <p:nvGrpSpPr>
            <p:cNvPr id="1783" name="Group 1783"/>
            <p:cNvGrpSpPr/>
            <p:nvPr/>
          </p:nvGrpSpPr>
          <p:grpSpPr>
            <a:xfrm>
              <a:off x="-2" y="-1"/>
              <a:ext cx="3408805" cy="1083599"/>
              <a:chOff x="-1" y="-1"/>
              <a:chExt cx="3408803" cy="1083598"/>
            </a:xfrm>
          </p:grpSpPr>
          <p:sp>
            <p:nvSpPr>
              <p:cNvPr id="1781" name="Shape 1781"/>
              <p:cNvSpPr/>
              <p:nvPr/>
            </p:nvSpPr>
            <p:spPr>
              <a:xfrm>
                <a:off x="-1" y="-1"/>
                <a:ext cx="3408803" cy="729883"/>
              </a:xfrm>
              <a:prstGeom prst="rect">
                <a:avLst/>
              </a:prstGeom>
              <a:solidFill>
                <a:srgbClr val="E46C0A"/>
              </a:solidFill>
              <a:ln w="12700" cap="flat">
                <a:noFill/>
                <a:miter lim="400000"/>
              </a:ln>
              <a:effectLst/>
            </p:spPr>
            <p:txBody>
              <a:bodyPr wrap="square" lIns="0" tIns="0" rIns="0" bIns="0" numCol="1" anchor="ctr">
                <a:noAutofit/>
              </a:bodyPr>
              <a:lstStyle/>
              <a:p>
                <a:pPr lvl="0" algn="ctr" defTabSz="914378">
                  <a:defRPr sz="2200">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782" name="Shape 1782"/>
              <p:cNvSpPr/>
              <p:nvPr/>
            </p:nvSpPr>
            <p:spPr>
              <a:xfrm>
                <a:off x="-1" y="67937"/>
                <a:ext cx="3408803" cy="1015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1" indent="106360" algn="ctr" defTabSz="914378"/>
                <a:r>
                  <a:rPr sz="2200" dirty="0">
                    <a:solidFill>
                      <a:srgbClr val="FFFFFF"/>
                    </a:solidFill>
                    <a:ea typeface="Apple LiGothic" pitchFamily="2" charset="-120"/>
                    <a:cs typeface="Calibri"/>
                    <a:sym typeface="微軟正黑體"/>
                  </a:rPr>
                  <a:t>每個企業主都需要</a:t>
                </a:r>
                <a:r>
                  <a:rPr sz="2200" dirty="0" smtClean="0">
                    <a:solidFill>
                      <a:srgbClr val="FFFFFF"/>
                    </a:solidFill>
                    <a:ea typeface="Apple LiGothic" pitchFamily="2" charset="-120"/>
                    <a:cs typeface="Calibri"/>
                    <a:sym typeface="微軟正黑體"/>
                  </a:rPr>
                  <a:t>:</a:t>
                </a:r>
                <a:endParaRPr lang="en-US" sz="2200" dirty="0" smtClean="0">
                  <a:solidFill>
                    <a:srgbClr val="FFFFFF"/>
                  </a:solidFill>
                  <a:ea typeface="Apple LiGothic" pitchFamily="2" charset="-120"/>
                  <a:cs typeface="Calibri"/>
                  <a:sym typeface="微軟正黑體"/>
                </a:endParaRPr>
              </a:p>
              <a:p>
                <a:pPr lvl="1" indent="106360" algn="ctr" defTabSz="914378"/>
                <a:r>
                  <a:rPr lang="en-US" sz="2000" dirty="0" smtClean="0">
                    <a:solidFill>
                      <a:srgbClr val="FFFFFF"/>
                    </a:solidFill>
                    <a:ea typeface="Apple LiGothic" pitchFamily="2" charset="-120"/>
                    <a:cs typeface="Calibri"/>
                    <a:sym typeface="微軟正黑體"/>
                  </a:rPr>
                  <a:t>Every </a:t>
                </a:r>
                <a:r>
                  <a:rPr lang="en-US" sz="2000" dirty="0">
                    <a:solidFill>
                      <a:srgbClr val="FFFFFF"/>
                    </a:solidFill>
                    <a:ea typeface="Apple LiGothic" pitchFamily="2" charset="-120"/>
                    <a:cs typeface="Calibri"/>
                    <a:sym typeface="微軟正黑體"/>
                  </a:rPr>
                  <a:t>Business Owner needs:</a:t>
                </a:r>
              </a:p>
              <a:p>
                <a:pPr lvl="1" indent="106360" algn="ctr" defTabSz="914378"/>
                <a:endParaRPr sz="2200" dirty="0">
                  <a:solidFill>
                    <a:srgbClr val="FFFFFF"/>
                  </a:solidFill>
                  <a:ea typeface="Apple LiGothic" pitchFamily="2" charset="-120"/>
                  <a:cs typeface="Calibri"/>
                  <a:sym typeface="微軟正黑體"/>
                </a:endParaRPr>
              </a:p>
            </p:txBody>
          </p:sp>
        </p:grpSp>
        <p:sp>
          <p:nvSpPr>
            <p:cNvPr id="1784" name="Shape 1784"/>
            <p:cNvSpPr/>
            <p:nvPr/>
          </p:nvSpPr>
          <p:spPr>
            <a:xfrm rot="10800000" flipH="1">
              <a:off x="3408801" y="8985"/>
              <a:ext cx="306682" cy="7298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46C0A"/>
            </a:solidFill>
            <a:ln w="12700" cap="flat">
              <a:noFill/>
              <a:miter lim="400000"/>
            </a:ln>
            <a:effectLst/>
          </p:spPr>
          <p:txBody>
            <a:bodyPr wrap="square" lIns="0" tIns="0" rIns="0" bIns="0" numCol="1" anchor="ctr">
              <a:noAutofit/>
            </a:bodyPr>
            <a:lstStyle/>
            <a:p>
              <a:pPr lvl="0" algn="ctr" defTabSz="914378">
                <a:defRPr sz="2200">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grpSp>
      <p:grpSp>
        <p:nvGrpSpPr>
          <p:cNvPr id="1788" name="Group 1788"/>
          <p:cNvGrpSpPr/>
          <p:nvPr/>
        </p:nvGrpSpPr>
        <p:grpSpPr>
          <a:xfrm>
            <a:off x="4191000" y="0"/>
            <a:ext cx="5572759" cy="5143500"/>
            <a:chOff x="0" y="0"/>
            <a:chExt cx="3779519" cy="5143500"/>
          </a:xfrm>
        </p:grpSpPr>
        <p:sp>
          <p:nvSpPr>
            <p:cNvPr id="1786" name="Shape 1786"/>
            <p:cNvSpPr/>
            <p:nvPr/>
          </p:nvSpPr>
          <p:spPr>
            <a:xfrm>
              <a:off x="-1" y="0"/>
              <a:ext cx="1474581" cy="514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380" y="0"/>
                  </a:lnTo>
                  <a:lnTo>
                    <a:pt x="21600" y="0"/>
                  </a:lnTo>
                  <a:lnTo>
                    <a:pt x="4220" y="21600"/>
                  </a:lnTo>
                  <a:close/>
                </a:path>
              </a:pathLst>
            </a:custGeom>
            <a:solidFill>
              <a:srgbClr val="E46C0A"/>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ea typeface="Apple LiGothic" pitchFamily="2" charset="-120"/>
                <a:cs typeface="Calibri"/>
              </a:endParaRPr>
            </a:p>
          </p:txBody>
        </p:sp>
        <p:sp>
          <p:nvSpPr>
            <p:cNvPr id="1787" name="Shape 1787"/>
            <p:cNvSpPr/>
            <p:nvPr/>
          </p:nvSpPr>
          <p:spPr>
            <a:xfrm>
              <a:off x="226553" y="0"/>
              <a:ext cx="3552967" cy="514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284" y="0"/>
                  </a:lnTo>
                  <a:lnTo>
                    <a:pt x="21600" y="0"/>
                  </a:lnTo>
                  <a:lnTo>
                    <a:pt x="14316" y="21600"/>
                  </a:lnTo>
                  <a:close/>
                </a:path>
              </a:pathLst>
            </a:custGeom>
            <a:solidFill>
              <a:srgbClr val="262626">
                <a:alpha val="85000"/>
              </a:srgbClr>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ea typeface="Apple LiGothic" pitchFamily="2" charset="-120"/>
                <a:cs typeface="Calibri"/>
              </a:endParaRPr>
            </a:p>
          </p:txBody>
        </p:sp>
      </p:grpSp>
      <p:sp>
        <p:nvSpPr>
          <p:cNvPr id="1789" name="Shape 1789"/>
          <p:cNvSpPr/>
          <p:nvPr/>
        </p:nvSpPr>
        <p:spPr>
          <a:xfrm>
            <a:off x="5178711" y="423596"/>
            <a:ext cx="4269656" cy="6463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2400" b="1" cap="all">
                <a:solidFill>
                  <a:srgbClr val="00B0F0"/>
                </a:solidFill>
                <a:latin typeface="微軟正黑體"/>
                <a:ea typeface="微軟正黑體"/>
                <a:cs typeface="微軟正黑體"/>
                <a:sym typeface="微軟正黑體"/>
              </a:defRPr>
            </a:lvl1pPr>
          </a:lstStyle>
          <a:p>
            <a:pPr lvl="0">
              <a:defRPr sz="1800" b="0" cap="none">
                <a:solidFill>
                  <a:srgbClr val="000000"/>
                </a:solidFill>
              </a:defRPr>
            </a:pPr>
            <a:r>
              <a:rPr sz="2400" b="1" cap="all" dirty="0">
                <a:solidFill>
                  <a:srgbClr val="00B0F0"/>
                </a:solidFill>
                <a:latin typeface="+mn-lt"/>
                <a:ea typeface="Apple LiGothic" pitchFamily="2" charset="-120"/>
                <a:cs typeface="Calibri"/>
              </a:rPr>
              <a:t>線上解決</a:t>
            </a:r>
            <a:r>
              <a:rPr sz="2400" b="1" cap="all" dirty="0" smtClean="0">
                <a:solidFill>
                  <a:srgbClr val="00B0F0"/>
                </a:solidFill>
                <a:latin typeface="+mn-lt"/>
                <a:ea typeface="Apple LiGothic" pitchFamily="2" charset="-120"/>
                <a:cs typeface="Calibri"/>
              </a:rPr>
              <a:t>方案</a:t>
            </a:r>
            <a:endParaRPr lang="en-US" sz="2400" b="1" cap="all" dirty="0" smtClean="0">
              <a:solidFill>
                <a:srgbClr val="00B0F0"/>
              </a:solidFill>
              <a:latin typeface="+mn-lt"/>
              <a:ea typeface="Apple LiGothic" pitchFamily="2" charset="-120"/>
              <a:cs typeface="Calibri"/>
            </a:endParaRPr>
          </a:p>
          <a:p>
            <a:pPr>
              <a:defRPr sz="1800" b="0" cap="none">
                <a:solidFill>
                  <a:srgbClr val="000000"/>
                </a:solidFill>
              </a:defRPr>
            </a:pPr>
            <a:r>
              <a:rPr lang="en-US" dirty="0">
                <a:solidFill>
                  <a:srgbClr val="0080FF"/>
                </a:solidFill>
                <a:latin typeface="+mn-lt"/>
                <a:ea typeface="Apple LiGothic" pitchFamily="2" charset="-120"/>
                <a:cs typeface="Calibri"/>
              </a:rPr>
              <a:t>Online </a:t>
            </a:r>
            <a:r>
              <a:rPr lang="en-US" dirty="0" smtClean="0">
                <a:solidFill>
                  <a:srgbClr val="0080FF"/>
                </a:solidFill>
                <a:latin typeface="+mn-lt"/>
                <a:ea typeface="Apple LiGothic" pitchFamily="2" charset="-120"/>
                <a:cs typeface="Calibri"/>
              </a:rPr>
              <a:t>solution</a:t>
            </a:r>
            <a:endParaRPr lang="en-US" dirty="0">
              <a:solidFill>
                <a:srgbClr val="0080FF"/>
              </a:solidFill>
              <a:latin typeface="+mn-lt"/>
              <a:ea typeface="Apple LiGothic" pitchFamily="2" charset="-120"/>
              <a:cs typeface="Calibri"/>
            </a:endParaRPr>
          </a:p>
        </p:txBody>
      </p:sp>
      <p:sp>
        <p:nvSpPr>
          <p:cNvPr id="1790" name="Shape 1790"/>
          <p:cNvSpPr>
            <a:spLocks noGrp="1"/>
          </p:cNvSpPr>
          <p:nvPr>
            <p:ph type="subTitle" idx="1"/>
          </p:nvPr>
        </p:nvSpPr>
        <p:spPr>
          <a:xfrm>
            <a:off x="5638800" y="1352550"/>
            <a:ext cx="6400800" cy="1314450"/>
          </a:xfrm>
          <a:prstGeom prst="rect">
            <a:avLst/>
          </a:prstGeom>
        </p:spPr>
        <p:txBody>
          <a:bodyPr/>
          <a:lstStyle/>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網頁設計</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社群媒體</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電子郵件</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ea typeface="Apple LiGothic" pitchFamily="2" charset="-120"/>
              </a:rPr>
              <a:t>GOOGLE</a:t>
            </a: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手機網站</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電子郵件行銷</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好的行銷內容</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電子商務</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安全性</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支援</a:t>
            </a:r>
            <a:endParaRPr sz="1600" dirty="0">
              <a:solidFill>
                <a:srgbClr val="FFFFFF"/>
              </a:solidFill>
              <a:ea typeface="Apple LiGothic" pitchFamily="2" charset="-120"/>
            </a:endParaRPr>
          </a:p>
          <a:p>
            <a:pPr marL="171446" lvl="0" indent="-171446" algn="l">
              <a:spcBef>
                <a:spcPts val="600"/>
              </a:spcBef>
              <a:buClr>
                <a:srgbClr val="FFFFFF"/>
              </a:buClr>
              <a:defRPr sz="1800"/>
            </a:pPr>
            <a:r>
              <a:rPr sz="1600" dirty="0">
                <a:solidFill>
                  <a:srgbClr val="FFFFFF"/>
                </a:solidFill>
                <a:latin typeface="微軟正黑體"/>
                <a:ea typeface="Apple LiGothic" pitchFamily="2" charset="-120"/>
                <a:cs typeface="微軟正黑體"/>
                <a:sym typeface="微軟正黑體"/>
              </a:rPr>
              <a:t>維護</a:t>
            </a:r>
          </a:p>
        </p:txBody>
      </p:sp>
      <p:sp>
        <p:nvSpPr>
          <p:cNvPr id="14" name="Shape 1798"/>
          <p:cNvSpPr txBox="1">
            <a:spLocks/>
          </p:cNvSpPr>
          <p:nvPr/>
        </p:nvSpPr>
        <p:spPr>
          <a:xfrm>
            <a:off x="6923504" y="1352550"/>
            <a:ext cx="2601496" cy="376320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Web Design</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Social Media</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e-mail</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rPr>
              <a:t>GOOGLE</a:t>
            </a: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mobile site</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err="1" smtClean="0">
                <a:solidFill>
                  <a:srgbClr val="FFFFFF"/>
                </a:solidFill>
                <a:ea typeface="Apple LiGothic" pitchFamily="2" charset="-120"/>
                <a:cs typeface="Calibri"/>
                <a:sym typeface="微軟正黑體"/>
              </a:rPr>
              <a:t>emarketing</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marketing content</a:t>
            </a: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ecommerce</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security</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Support</a:t>
            </a:r>
            <a:endParaRPr lang="en-US" sz="1600" dirty="0" smtClean="0">
              <a:solidFill>
                <a:srgbClr val="FFFFFF"/>
              </a:solidFill>
              <a:ea typeface="Apple LiGothic" pitchFamily="2" charset="-120"/>
              <a:cs typeface="Calibri"/>
            </a:endParaRPr>
          </a:p>
          <a:p>
            <a:pPr marL="171446" indent="-171446" algn="l">
              <a:spcBef>
                <a:spcPts val="600"/>
              </a:spcBef>
              <a:buClr>
                <a:srgbClr val="FFFFFF"/>
              </a:buClr>
              <a:defRPr sz="1800"/>
            </a:pPr>
            <a:r>
              <a:rPr lang="en-US" sz="1600" dirty="0" smtClean="0">
                <a:solidFill>
                  <a:srgbClr val="FFFFFF"/>
                </a:solidFill>
                <a:ea typeface="Apple LiGothic" pitchFamily="2" charset="-120"/>
                <a:cs typeface="Calibri"/>
                <a:sym typeface="微軟正黑體"/>
              </a:rPr>
              <a:t>Maintenance</a:t>
            </a:r>
            <a:endParaRPr lang="en-US" sz="1600" dirty="0">
              <a:solidFill>
                <a:srgbClr val="FFFFFF"/>
              </a:solidFill>
              <a:ea typeface="Apple LiGothic" pitchFamily="2" charset="-120"/>
              <a:cs typeface="Calibri"/>
              <a:sym typeface="微軟正黑體"/>
            </a:endParaRPr>
          </a:p>
        </p:txBody>
      </p:sp>
    </p:spTree>
    <p:extLst>
      <p:ext uri="{BB962C8B-B14F-4D97-AF65-F5344CB8AC3E}">
        <p14:creationId xmlns:p14="http://schemas.microsoft.com/office/powerpoint/2010/main" val="3181032562"/>
      </p:ext>
    </p:extLst>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787"/>
          <p:cNvSpPr/>
          <p:nvPr/>
        </p:nvSpPr>
        <p:spPr>
          <a:xfrm>
            <a:off x="762000" y="-2117"/>
            <a:ext cx="12344400" cy="56959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284" y="0"/>
                </a:lnTo>
                <a:lnTo>
                  <a:pt x="21600" y="0"/>
                </a:lnTo>
                <a:lnTo>
                  <a:pt x="14316" y="21600"/>
                </a:lnTo>
                <a:close/>
              </a:path>
            </a:pathLst>
          </a:custGeom>
          <a:solidFill>
            <a:srgbClr val="262626">
              <a:alpha val="85000"/>
            </a:srgbClr>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p>
        </p:txBody>
      </p:sp>
      <p:grpSp>
        <p:nvGrpSpPr>
          <p:cNvPr id="1794" name="Group 1794"/>
          <p:cNvGrpSpPr/>
          <p:nvPr/>
        </p:nvGrpSpPr>
        <p:grpSpPr>
          <a:xfrm>
            <a:off x="-1885" y="0"/>
            <a:ext cx="4980287" cy="5257800"/>
            <a:chOff x="0" y="0"/>
            <a:chExt cx="3735213" cy="5257799"/>
          </a:xfrm>
        </p:grpSpPr>
        <p:pic>
          <p:nvPicPr>
            <p:cNvPr id="1792" name="image7.jpg"/>
            <p:cNvPicPr/>
            <p:nvPr/>
          </p:nvPicPr>
          <p:blipFill>
            <a:blip r:embed="rId2">
              <a:extLst/>
            </a:blip>
            <a:stretch>
              <a:fillRect/>
            </a:stretch>
          </p:blipFill>
          <p:spPr>
            <a:xfrm>
              <a:off x="0" y="1216477"/>
              <a:ext cx="3735214" cy="4041323"/>
            </a:xfrm>
            <a:prstGeom prst="rect">
              <a:avLst/>
            </a:prstGeom>
            <a:ln w="12700" cap="flat">
              <a:noFill/>
              <a:miter lim="400000"/>
            </a:ln>
            <a:effectLst/>
          </p:spPr>
        </p:pic>
        <p:sp>
          <p:nvSpPr>
            <p:cNvPr id="1793" name="Shape 1793"/>
            <p:cNvSpPr/>
            <p:nvPr/>
          </p:nvSpPr>
          <p:spPr>
            <a:xfrm>
              <a:off x="-1" y="0"/>
              <a:ext cx="3735215" cy="1216478"/>
            </a:xfrm>
            <a:prstGeom prst="rect">
              <a:avLst/>
            </a:prstGeom>
            <a:solidFill>
              <a:srgbClr val="FFFFFF"/>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ea typeface="Apple LiGothic" pitchFamily="2" charset="-120"/>
                <a:cs typeface="Calibri"/>
              </a:endParaRPr>
            </a:p>
          </p:txBody>
        </p:sp>
      </p:grpSp>
      <p:sp>
        <p:nvSpPr>
          <p:cNvPr id="1795" name="Shape 1795"/>
          <p:cNvSpPr/>
          <p:nvPr/>
        </p:nvSpPr>
        <p:spPr>
          <a:xfrm>
            <a:off x="-1" y="964321"/>
            <a:ext cx="4733439" cy="430887"/>
          </a:xfrm>
          <a:prstGeom prst="rect">
            <a:avLst/>
          </a:prstGeom>
          <a:solidFill>
            <a:srgbClr val="0070C0"/>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defTabSz="914378">
              <a:defRPr sz="2800">
                <a:solidFill>
                  <a:srgbClr val="FFFFFF"/>
                </a:solidFill>
                <a:latin typeface="微軟正黑體"/>
                <a:ea typeface="微軟正黑體"/>
                <a:cs typeface="微軟正黑體"/>
                <a:sym typeface="微軟正黑體"/>
              </a:defRPr>
            </a:lvl1pPr>
          </a:lstStyle>
          <a:p>
            <a:pPr>
              <a:defRPr sz="1800">
                <a:solidFill>
                  <a:srgbClr val="000000"/>
                </a:solidFill>
              </a:defRPr>
            </a:pPr>
            <a:r>
              <a:rPr sz="2800" dirty="0" smtClean="0">
                <a:solidFill>
                  <a:srgbClr val="FFFFFF"/>
                </a:solidFill>
                <a:latin typeface="+mn-lt"/>
                <a:ea typeface="Apple LiGothic" pitchFamily="2" charset="-120"/>
                <a:cs typeface="Calibri"/>
              </a:rPr>
              <a:t>簡單明瞭</a:t>
            </a:r>
            <a:r>
              <a:rPr lang="en-US" sz="2800" dirty="0" smtClean="0">
                <a:solidFill>
                  <a:srgbClr val="FFFFFF"/>
                </a:solidFill>
                <a:latin typeface="+mn-lt"/>
                <a:ea typeface="Apple LiGothic" pitchFamily="2" charset="-120"/>
                <a:cs typeface="Calibri"/>
              </a:rPr>
              <a:t> </a:t>
            </a:r>
            <a:r>
              <a:rPr lang="en-US" dirty="0" smtClean="0">
                <a:solidFill>
                  <a:schemeClr val="bg1"/>
                </a:solidFill>
                <a:latin typeface="+mn-lt"/>
                <a:ea typeface="Apple LiGothic" pitchFamily="2" charset="-120"/>
                <a:cs typeface="Calibri"/>
              </a:rPr>
              <a:t>Straight </a:t>
            </a:r>
            <a:r>
              <a:rPr lang="en-US" dirty="0">
                <a:solidFill>
                  <a:schemeClr val="bg1"/>
                </a:solidFill>
                <a:latin typeface="+mn-lt"/>
                <a:ea typeface="Apple LiGothic" pitchFamily="2" charset="-120"/>
                <a:cs typeface="Calibri"/>
              </a:rPr>
              <a:t>forward </a:t>
            </a:r>
          </a:p>
        </p:txBody>
      </p:sp>
      <p:grpSp>
        <p:nvGrpSpPr>
          <p:cNvPr id="1807" name="Group 1807"/>
          <p:cNvGrpSpPr/>
          <p:nvPr/>
        </p:nvGrpSpPr>
        <p:grpSpPr>
          <a:xfrm>
            <a:off x="5063516" y="1495399"/>
            <a:ext cx="3855452" cy="3347591"/>
            <a:chOff x="0" y="0"/>
            <a:chExt cx="2891587" cy="3347590"/>
          </a:xfrm>
        </p:grpSpPr>
        <p:sp>
          <p:nvSpPr>
            <p:cNvPr id="1796" name="Shape 1796"/>
            <p:cNvSpPr/>
            <p:nvPr/>
          </p:nvSpPr>
          <p:spPr>
            <a:xfrm flipH="1">
              <a:off x="1454250" y="0"/>
              <a:ext cx="1" cy="2556957"/>
            </a:xfrm>
            <a:prstGeom prst="line">
              <a:avLst/>
            </a:prstGeom>
            <a:noFill/>
            <a:ln w="9525" cap="flat">
              <a:solidFill>
                <a:srgbClr val="808080"/>
              </a:solidFill>
              <a:prstDash val="solid"/>
              <a:bevel/>
            </a:ln>
            <a:effectLst/>
          </p:spPr>
          <p:txBody>
            <a:bodyPr wrap="square" lIns="0" tIns="0" rIns="0" bIns="0" numCol="1" anchor="t">
              <a:noAutofit/>
            </a:bodyPr>
            <a:lstStyle/>
            <a:p>
              <a:pPr lvl="0" algn="ctr">
                <a:defRPr sz="1200">
                  <a:latin typeface="+mj-lt"/>
                  <a:ea typeface="+mj-ea"/>
                  <a:cs typeface="+mj-cs"/>
                  <a:sym typeface="Helvetica"/>
                </a:defRPr>
              </a:pPr>
              <a:endParaRPr>
                <a:solidFill>
                  <a:schemeClr val="bg1"/>
                </a:solidFill>
                <a:ea typeface="Apple LiGothic" pitchFamily="2" charset="-120"/>
                <a:cs typeface="Calibri"/>
              </a:endParaRPr>
            </a:p>
          </p:txBody>
        </p:sp>
        <p:sp>
          <p:nvSpPr>
            <p:cNvPr id="1797" name="Shape 1797"/>
            <p:cNvSpPr/>
            <p:nvPr/>
          </p:nvSpPr>
          <p:spPr>
            <a:xfrm>
              <a:off x="82247" y="849335"/>
              <a:ext cx="2809340" cy="1"/>
            </a:xfrm>
            <a:prstGeom prst="line">
              <a:avLst/>
            </a:prstGeom>
            <a:noFill/>
            <a:ln w="9525" cap="flat">
              <a:solidFill>
                <a:srgbClr val="808080"/>
              </a:solidFill>
              <a:prstDash val="solid"/>
              <a:bevel/>
            </a:ln>
            <a:effectLst/>
          </p:spPr>
          <p:txBody>
            <a:bodyPr wrap="square" lIns="0" tIns="0" rIns="0" bIns="0" numCol="1" anchor="t">
              <a:noAutofit/>
            </a:bodyPr>
            <a:lstStyle/>
            <a:p>
              <a:pPr lvl="0" algn="ctr">
                <a:defRPr sz="1200">
                  <a:latin typeface="+mj-lt"/>
                  <a:ea typeface="+mj-ea"/>
                  <a:cs typeface="+mj-cs"/>
                  <a:sym typeface="Helvetica"/>
                </a:defRPr>
              </a:pPr>
              <a:endParaRPr>
                <a:solidFill>
                  <a:schemeClr val="bg1"/>
                </a:solidFill>
                <a:ea typeface="Apple LiGothic" pitchFamily="2" charset="-120"/>
                <a:cs typeface="Calibri"/>
              </a:endParaRPr>
            </a:p>
          </p:txBody>
        </p:sp>
        <p:sp>
          <p:nvSpPr>
            <p:cNvPr id="1798" name="Shape 1798"/>
            <p:cNvSpPr/>
            <p:nvPr/>
          </p:nvSpPr>
          <p:spPr>
            <a:xfrm>
              <a:off x="49580" y="1698670"/>
              <a:ext cx="2809340" cy="1"/>
            </a:xfrm>
            <a:prstGeom prst="line">
              <a:avLst/>
            </a:prstGeom>
            <a:noFill/>
            <a:ln w="9525" cap="flat">
              <a:solidFill>
                <a:srgbClr val="808080"/>
              </a:solidFill>
              <a:prstDash val="solid"/>
              <a:bevel/>
            </a:ln>
            <a:effectLst/>
          </p:spPr>
          <p:txBody>
            <a:bodyPr wrap="square" lIns="0" tIns="0" rIns="0" bIns="0" numCol="1" anchor="t">
              <a:noAutofit/>
            </a:bodyPr>
            <a:lstStyle/>
            <a:p>
              <a:pPr lvl="0" algn="ctr">
                <a:defRPr sz="1200">
                  <a:latin typeface="+mj-lt"/>
                  <a:ea typeface="+mj-ea"/>
                  <a:cs typeface="+mj-cs"/>
                  <a:sym typeface="Helvetica"/>
                </a:defRPr>
              </a:pPr>
              <a:endParaRPr>
                <a:solidFill>
                  <a:schemeClr val="bg1"/>
                </a:solidFill>
                <a:ea typeface="Apple LiGothic" pitchFamily="2" charset="-120"/>
                <a:cs typeface="Calibri"/>
              </a:endParaRPr>
            </a:p>
          </p:txBody>
        </p:sp>
        <p:sp>
          <p:nvSpPr>
            <p:cNvPr id="1799" name="Shape 1799"/>
            <p:cNvSpPr/>
            <p:nvPr/>
          </p:nvSpPr>
          <p:spPr>
            <a:xfrm>
              <a:off x="82247" y="2548005"/>
              <a:ext cx="2809340" cy="1"/>
            </a:xfrm>
            <a:prstGeom prst="line">
              <a:avLst/>
            </a:prstGeom>
            <a:noFill/>
            <a:ln w="9525" cap="flat">
              <a:solidFill>
                <a:srgbClr val="808080"/>
              </a:solidFill>
              <a:prstDash val="solid"/>
              <a:bevel/>
            </a:ln>
            <a:effectLst/>
          </p:spPr>
          <p:txBody>
            <a:bodyPr wrap="square" lIns="0" tIns="0" rIns="0" bIns="0" numCol="1" anchor="t">
              <a:noAutofit/>
            </a:bodyPr>
            <a:lstStyle/>
            <a:p>
              <a:pPr lvl="0" algn="ctr">
                <a:defRPr sz="1200">
                  <a:latin typeface="+mj-lt"/>
                  <a:ea typeface="+mj-ea"/>
                  <a:cs typeface="+mj-cs"/>
                  <a:sym typeface="Helvetica"/>
                </a:defRPr>
              </a:pPr>
              <a:endParaRPr>
                <a:solidFill>
                  <a:schemeClr val="bg1"/>
                </a:solidFill>
                <a:ea typeface="Apple LiGothic" pitchFamily="2" charset="-120"/>
                <a:cs typeface="Calibri"/>
              </a:endParaRPr>
            </a:p>
          </p:txBody>
        </p:sp>
        <p:sp>
          <p:nvSpPr>
            <p:cNvPr id="1800" name="Shape 1800"/>
            <p:cNvSpPr/>
            <p:nvPr/>
          </p:nvSpPr>
          <p:spPr>
            <a:xfrm>
              <a:off x="313056" y="161951"/>
              <a:ext cx="929375"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914378">
                <a:defRPr>
                  <a:solidFill>
                    <a:srgbClr val="FFFFFF"/>
                  </a:solidFill>
                  <a:latin typeface="微軟正黑體"/>
                  <a:ea typeface="微軟正黑體"/>
                  <a:cs typeface="微軟正黑體"/>
                  <a:sym typeface="微軟正黑體"/>
                </a:defRPr>
              </a:lvl1pPr>
            </a:lstStyle>
            <a:p>
              <a:pPr lvl="0" algn="ctr">
                <a:defRPr>
                  <a:solidFill>
                    <a:srgbClr val="000000"/>
                  </a:solidFill>
                </a:defRPr>
              </a:pPr>
              <a:r>
                <a:rPr dirty="0" smtClean="0">
                  <a:solidFill>
                    <a:schemeClr val="bg1"/>
                  </a:solidFill>
                  <a:latin typeface="+mn-lt"/>
                  <a:ea typeface="Apple LiGothic" pitchFamily="2" charset="-120"/>
                  <a:cs typeface="Calibri"/>
                </a:rPr>
                <a:t>專業</a:t>
              </a:r>
              <a:endParaRPr lang="en-US" dirty="0" smtClean="0">
                <a:solidFill>
                  <a:schemeClr val="bg1"/>
                </a:solidFill>
                <a:latin typeface="+mn-lt"/>
                <a:ea typeface="Apple LiGothic" pitchFamily="2" charset="-120"/>
                <a:cs typeface="Calibri"/>
              </a:endParaRPr>
            </a:p>
            <a:p>
              <a:pPr algn="ctr">
                <a:defRPr>
                  <a:solidFill>
                    <a:srgbClr val="000000"/>
                  </a:solidFill>
                </a:defRPr>
              </a:pPr>
              <a:r>
                <a:rPr lang="en-US" dirty="0" smtClean="0">
                  <a:solidFill>
                    <a:schemeClr val="bg1"/>
                  </a:solidFill>
                  <a:latin typeface="+mn-lt"/>
                  <a:ea typeface="Apple LiGothic" pitchFamily="2" charset="-120"/>
                  <a:cs typeface="Calibri"/>
                </a:rPr>
                <a:t>Professional</a:t>
              </a:r>
              <a:endParaRPr lang="en-US" dirty="0">
                <a:solidFill>
                  <a:schemeClr val="bg1"/>
                </a:solidFill>
                <a:latin typeface="+mn-lt"/>
                <a:ea typeface="Apple LiGothic" pitchFamily="2" charset="-120"/>
                <a:cs typeface="Calibri"/>
              </a:endParaRPr>
            </a:p>
          </p:txBody>
        </p:sp>
        <p:sp>
          <p:nvSpPr>
            <p:cNvPr id="1801" name="Shape 1801"/>
            <p:cNvSpPr/>
            <p:nvPr/>
          </p:nvSpPr>
          <p:spPr>
            <a:xfrm>
              <a:off x="1704378" y="161951"/>
              <a:ext cx="761745" cy="923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914378">
                <a:defRPr>
                  <a:solidFill>
                    <a:srgbClr val="FFFFFF"/>
                  </a:solidFill>
                  <a:latin typeface="微軟正黑體"/>
                  <a:ea typeface="微軟正黑體"/>
                  <a:cs typeface="微軟正黑體"/>
                  <a:sym typeface="微軟正黑體"/>
                </a:defRPr>
              </a:lvl1pPr>
            </a:lstStyle>
            <a:p>
              <a:pPr lvl="0" algn="ctr">
                <a:defRPr>
                  <a:solidFill>
                    <a:srgbClr val="000000"/>
                  </a:solidFill>
                </a:defRPr>
              </a:pPr>
              <a:r>
                <a:rPr dirty="0">
                  <a:solidFill>
                    <a:schemeClr val="bg1"/>
                  </a:solidFill>
                  <a:latin typeface="+mn-lt"/>
                  <a:ea typeface="Apple LiGothic" pitchFamily="2" charset="-120"/>
                  <a:cs typeface="Calibri"/>
                </a:rPr>
                <a:t>經濟</a:t>
              </a:r>
              <a:r>
                <a:rPr dirty="0" smtClean="0">
                  <a:solidFill>
                    <a:schemeClr val="bg1"/>
                  </a:solidFill>
                  <a:latin typeface="+mn-lt"/>
                  <a:ea typeface="Apple LiGothic" pitchFamily="2" charset="-120"/>
                  <a:cs typeface="Calibri"/>
                </a:rPr>
                <a:t>實惠</a:t>
              </a:r>
              <a:endParaRPr lang="en-US" dirty="0" smtClean="0">
                <a:solidFill>
                  <a:schemeClr val="bg1"/>
                </a:solidFill>
                <a:latin typeface="+mn-lt"/>
                <a:ea typeface="Apple LiGothic" pitchFamily="2" charset="-120"/>
                <a:cs typeface="Calibri"/>
              </a:endParaRPr>
            </a:p>
            <a:p>
              <a:pPr algn="ctr">
                <a:defRPr>
                  <a:solidFill>
                    <a:srgbClr val="000000"/>
                  </a:solidFill>
                </a:defRPr>
              </a:pPr>
              <a:r>
                <a:rPr lang="en-US" dirty="0">
                  <a:solidFill>
                    <a:schemeClr val="bg1"/>
                  </a:solidFill>
                  <a:latin typeface="+mn-lt"/>
                  <a:ea typeface="Apple LiGothic" pitchFamily="2" charset="-120"/>
                  <a:cs typeface="Calibri"/>
                </a:rPr>
                <a:t>Economy</a:t>
              </a:r>
            </a:p>
            <a:p>
              <a:pPr lvl="0" algn="ctr">
                <a:defRPr>
                  <a:solidFill>
                    <a:srgbClr val="000000"/>
                  </a:solidFill>
                </a:defRPr>
              </a:pPr>
              <a:endParaRPr dirty="0">
                <a:solidFill>
                  <a:schemeClr val="bg1"/>
                </a:solidFill>
                <a:latin typeface="+mn-lt"/>
                <a:ea typeface="Apple LiGothic" pitchFamily="2" charset="-120"/>
                <a:cs typeface="Calibri"/>
              </a:endParaRPr>
            </a:p>
          </p:txBody>
        </p:sp>
        <p:sp>
          <p:nvSpPr>
            <p:cNvPr id="1802" name="Shape 1802"/>
            <p:cNvSpPr/>
            <p:nvPr/>
          </p:nvSpPr>
          <p:spPr>
            <a:xfrm>
              <a:off x="0" y="1110669"/>
              <a:ext cx="1390413"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r" defTabSz="914378">
                <a:defRPr>
                  <a:solidFill>
                    <a:srgbClr val="FFFFFF"/>
                  </a:solidFill>
                  <a:latin typeface="微軟正黑體"/>
                  <a:ea typeface="微軟正黑體"/>
                  <a:cs typeface="微軟正黑體"/>
                  <a:sym typeface="微軟正黑體"/>
                </a:defRPr>
              </a:lvl1pPr>
            </a:lstStyle>
            <a:p>
              <a:pPr lvl="0" algn="ctr">
                <a:defRPr>
                  <a:solidFill>
                    <a:srgbClr val="000000"/>
                  </a:solidFill>
                </a:defRPr>
              </a:pPr>
              <a:r>
                <a:rPr dirty="0">
                  <a:solidFill>
                    <a:schemeClr val="bg1"/>
                  </a:solidFill>
                  <a:latin typeface="+mn-lt"/>
                  <a:ea typeface="Apple LiGothic" pitchFamily="2" charset="-120"/>
                  <a:cs typeface="Calibri"/>
                </a:rPr>
                <a:t>可方便</a:t>
              </a:r>
              <a:r>
                <a:rPr dirty="0" smtClean="0">
                  <a:solidFill>
                    <a:schemeClr val="bg1"/>
                  </a:solidFill>
                  <a:latin typeface="+mn-lt"/>
                  <a:ea typeface="Apple LiGothic" pitchFamily="2" charset="-120"/>
                  <a:cs typeface="Calibri"/>
                </a:rPr>
                <a:t>維護</a:t>
              </a:r>
              <a:endParaRPr lang="en-US" dirty="0" smtClean="0">
                <a:solidFill>
                  <a:schemeClr val="bg1"/>
                </a:solidFill>
                <a:latin typeface="+mn-lt"/>
                <a:ea typeface="Apple LiGothic" pitchFamily="2" charset="-120"/>
                <a:cs typeface="Calibri"/>
              </a:endParaRPr>
            </a:p>
            <a:p>
              <a:pPr algn="ctr">
                <a:defRPr>
                  <a:solidFill>
                    <a:srgbClr val="000000"/>
                  </a:solidFill>
                </a:defRPr>
              </a:pPr>
              <a:r>
                <a:rPr lang="en-US" dirty="0">
                  <a:solidFill>
                    <a:schemeClr val="bg1"/>
                  </a:solidFill>
                  <a:latin typeface="+mn-lt"/>
                  <a:ea typeface="Apple LiGothic" pitchFamily="2" charset="-120"/>
                  <a:cs typeface="Calibri"/>
                </a:rPr>
                <a:t>Easy to </a:t>
              </a:r>
              <a:r>
                <a:rPr lang="en-US" dirty="0" smtClean="0">
                  <a:solidFill>
                    <a:schemeClr val="bg1"/>
                  </a:solidFill>
                  <a:latin typeface="+mn-lt"/>
                  <a:ea typeface="Apple LiGothic" pitchFamily="2" charset="-120"/>
                  <a:cs typeface="Calibri"/>
                </a:rPr>
                <a:t>maintain</a:t>
              </a:r>
              <a:endParaRPr lang="en-US" dirty="0">
                <a:solidFill>
                  <a:schemeClr val="bg1"/>
                </a:solidFill>
                <a:latin typeface="+mn-lt"/>
                <a:ea typeface="Apple LiGothic" pitchFamily="2" charset="-120"/>
                <a:cs typeface="Calibri"/>
              </a:endParaRPr>
            </a:p>
          </p:txBody>
        </p:sp>
        <p:sp>
          <p:nvSpPr>
            <p:cNvPr id="1803" name="Shape 1803"/>
            <p:cNvSpPr/>
            <p:nvPr/>
          </p:nvSpPr>
          <p:spPr>
            <a:xfrm>
              <a:off x="1593003" y="1120671"/>
              <a:ext cx="1033097"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914378">
                <a:defRPr>
                  <a:solidFill>
                    <a:srgbClr val="FFFFFF"/>
                  </a:solidFill>
                  <a:latin typeface="微軟正黑體"/>
                  <a:ea typeface="微軟正黑體"/>
                  <a:cs typeface="微軟正黑體"/>
                  <a:sym typeface="微軟正黑體"/>
                </a:defRPr>
              </a:lvl1pPr>
            </a:lstStyle>
            <a:p>
              <a:pPr lvl="0" algn="ctr">
                <a:defRPr>
                  <a:solidFill>
                    <a:srgbClr val="000000"/>
                  </a:solidFill>
                </a:defRPr>
              </a:pPr>
              <a:r>
                <a:rPr dirty="0">
                  <a:solidFill>
                    <a:schemeClr val="bg1"/>
                  </a:solidFill>
                  <a:latin typeface="+mn-lt"/>
                  <a:ea typeface="Apple LiGothic" pitchFamily="2" charset="-120"/>
                  <a:cs typeface="Calibri"/>
                </a:rPr>
                <a:t>全站式</a:t>
              </a:r>
              <a:r>
                <a:rPr dirty="0" smtClean="0">
                  <a:solidFill>
                    <a:schemeClr val="bg1"/>
                  </a:solidFill>
                  <a:latin typeface="+mn-lt"/>
                  <a:ea typeface="Apple LiGothic" pitchFamily="2" charset="-120"/>
                  <a:cs typeface="Calibri"/>
                </a:rPr>
                <a:t>服務</a:t>
              </a:r>
              <a:endParaRPr lang="en-US" dirty="0" smtClean="0">
                <a:solidFill>
                  <a:schemeClr val="bg1"/>
                </a:solidFill>
                <a:latin typeface="+mn-lt"/>
                <a:ea typeface="Apple LiGothic" pitchFamily="2" charset="-120"/>
                <a:cs typeface="Calibri"/>
              </a:endParaRPr>
            </a:p>
            <a:p>
              <a:pPr algn="ctr">
                <a:defRPr>
                  <a:solidFill>
                    <a:srgbClr val="000000"/>
                  </a:solidFill>
                </a:defRPr>
              </a:pPr>
              <a:r>
                <a:rPr lang="en-US" dirty="0">
                  <a:solidFill>
                    <a:schemeClr val="bg1"/>
                  </a:solidFill>
                  <a:latin typeface="+mn-lt"/>
                  <a:ea typeface="Apple LiGothic" pitchFamily="2" charset="-120"/>
                  <a:cs typeface="Calibri"/>
                </a:rPr>
                <a:t>Total </a:t>
              </a:r>
              <a:r>
                <a:rPr lang="en-US" dirty="0" smtClean="0">
                  <a:solidFill>
                    <a:schemeClr val="bg1"/>
                  </a:solidFill>
                  <a:latin typeface="+mn-lt"/>
                  <a:ea typeface="Apple LiGothic" pitchFamily="2" charset="-120"/>
                  <a:cs typeface="Calibri"/>
                </a:rPr>
                <a:t>solution</a:t>
              </a:r>
              <a:endParaRPr lang="en-US" dirty="0">
                <a:solidFill>
                  <a:schemeClr val="bg1"/>
                </a:solidFill>
                <a:latin typeface="+mn-lt"/>
                <a:ea typeface="Apple LiGothic" pitchFamily="2" charset="-120"/>
                <a:cs typeface="Calibri"/>
              </a:endParaRPr>
            </a:p>
          </p:txBody>
        </p:sp>
        <p:sp>
          <p:nvSpPr>
            <p:cNvPr id="1804" name="Shape 1804"/>
            <p:cNvSpPr/>
            <p:nvPr/>
          </p:nvSpPr>
          <p:spPr>
            <a:xfrm>
              <a:off x="310918" y="1960005"/>
              <a:ext cx="588621"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914378">
                <a:defRPr>
                  <a:solidFill>
                    <a:srgbClr val="FFFFFF"/>
                  </a:solidFill>
                  <a:latin typeface="微軟正黑體"/>
                  <a:ea typeface="微軟正黑體"/>
                  <a:cs typeface="微軟正黑體"/>
                  <a:sym typeface="微軟正黑體"/>
                </a:defRPr>
              </a:lvl1pPr>
            </a:lstStyle>
            <a:p>
              <a:pPr lvl="0" algn="ctr">
                <a:defRPr>
                  <a:solidFill>
                    <a:srgbClr val="000000"/>
                  </a:solidFill>
                </a:defRPr>
              </a:pPr>
              <a:r>
                <a:rPr dirty="0">
                  <a:solidFill>
                    <a:schemeClr val="bg1"/>
                  </a:solidFill>
                  <a:latin typeface="+mn-lt"/>
                  <a:ea typeface="Apple LiGothic" pitchFamily="2" charset="-120"/>
                  <a:cs typeface="Calibri"/>
                </a:rPr>
                <a:t>安全</a:t>
              </a:r>
              <a:r>
                <a:rPr dirty="0" smtClean="0">
                  <a:solidFill>
                    <a:schemeClr val="bg1"/>
                  </a:solidFill>
                  <a:latin typeface="+mn-lt"/>
                  <a:ea typeface="Apple LiGothic" pitchFamily="2" charset="-120"/>
                  <a:cs typeface="Calibri"/>
                </a:rPr>
                <a:t>性</a:t>
              </a:r>
              <a:endParaRPr lang="en-US" dirty="0" smtClean="0">
                <a:solidFill>
                  <a:schemeClr val="bg1"/>
                </a:solidFill>
                <a:latin typeface="+mn-lt"/>
                <a:ea typeface="Apple LiGothic" pitchFamily="2" charset="-120"/>
                <a:cs typeface="Calibri"/>
              </a:endParaRPr>
            </a:p>
            <a:p>
              <a:pPr algn="ctr">
                <a:defRPr>
                  <a:solidFill>
                    <a:srgbClr val="000000"/>
                  </a:solidFill>
                </a:defRPr>
              </a:pPr>
              <a:r>
                <a:rPr lang="en-US" dirty="0" smtClean="0">
                  <a:solidFill>
                    <a:schemeClr val="bg1"/>
                  </a:solidFill>
                  <a:latin typeface="+mn-lt"/>
                  <a:ea typeface="Apple LiGothic" pitchFamily="2" charset="-120"/>
                  <a:cs typeface="Calibri"/>
                </a:rPr>
                <a:t>Secure</a:t>
              </a:r>
              <a:endParaRPr lang="en-US" dirty="0">
                <a:solidFill>
                  <a:schemeClr val="bg1"/>
                </a:solidFill>
                <a:latin typeface="+mn-lt"/>
                <a:ea typeface="Apple LiGothic" pitchFamily="2" charset="-120"/>
                <a:cs typeface="Calibri"/>
              </a:endParaRPr>
            </a:p>
          </p:txBody>
        </p:sp>
        <p:sp>
          <p:nvSpPr>
            <p:cNvPr id="1805" name="Shape 1805"/>
            <p:cNvSpPr/>
            <p:nvPr/>
          </p:nvSpPr>
          <p:spPr>
            <a:xfrm>
              <a:off x="1847555" y="1938673"/>
              <a:ext cx="631902"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914378">
                <a:defRPr>
                  <a:solidFill>
                    <a:srgbClr val="FFFFFF"/>
                  </a:solidFill>
                  <a:latin typeface="微軟正黑體"/>
                  <a:ea typeface="微軟正黑體"/>
                  <a:cs typeface="微軟正黑體"/>
                  <a:sym typeface="微軟正黑體"/>
                </a:defRPr>
              </a:lvl1pPr>
            </a:lstStyle>
            <a:p>
              <a:pPr lvl="0" algn="ctr">
                <a:defRPr>
                  <a:solidFill>
                    <a:srgbClr val="000000"/>
                  </a:solidFill>
                </a:defRPr>
              </a:pPr>
              <a:r>
                <a:rPr dirty="0" smtClean="0">
                  <a:solidFill>
                    <a:schemeClr val="bg1"/>
                  </a:solidFill>
                  <a:latin typeface="+mn-lt"/>
                  <a:ea typeface="Apple LiGothic" pitchFamily="2" charset="-120"/>
                  <a:cs typeface="Calibri"/>
                </a:rPr>
                <a:t>支援</a:t>
              </a:r>
              <a:endParaRPr lang="en-US" dirty="0" smtClean="0">
                <a:solidFill>
                  <a:schemeClr val="bg1"/>
                </a:solidFill>
                <a:latin typeface="+mn-lt"/>
                <a:ea typeface="Apple LiGothic" pitchFamily="2" charset="-120"/>
                <a:cs typeface="Calibri"/>
              </a:endParaRPr>
            </a:p>
            <a:p>
              <a:pPr algn="ctr">
                <a:defRPr>
                  <a:solidFill>
                    <a:srgbClr val="000000"/>
                  </a:solidFill>
                </a:defRPr>
              </a:pPr>
              <a:r>
                <a:rPr lang="en-US" dirty="0" smtClean="0">
                  <a:solidFill>
                    <a:schemeClr val="bg1"/>
                  </a:solidFill>
                  <a:latin typeface="+mn-lt"/>
                  <a:ea typeface="Apple LiGothic" pitchFamily="2" charset="-120"/>
                  <a:cs typeface="Calibri"/>
                </a:rPr>
                <a:t>Support</a:t>
              </a:r>
              <a:endParaRPr lang="en-US" dirty="0">
                <a:solidFill>
                  <a:schemeClr val="bg1"/>
                </a:solidFill>
                <a:latin typeface="+mn-lt"/>
                <a:ea typeface="Apple LiGothic" pitchFamily="2" charset="-120"/>
                <a:cs typeface="Calibri"/>
              </a:endParaRPr>
            </a:p>
          </p:txBody>
        </p:sp>
        <p:sp>
          <p:nvSpPr>
            <p:cNvPr id="1806" name="Shape 1806"/>
            <p:cNvSpPr/>
            <p:nvPr/>
          </p:nvSpPr>
          <p:spPr>
            <a:xfrm>
              <a:off x="926039" y="2701261"/>
              <a:ext cx="1107993"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defTabSz="914378">
                <a:defRPr>
                  <a:solidFill>
                    <a:srgbClr val="FFFFFF"/>
                  </a:solidFill>
                  <a:latin typeface="微軟正黑體"/>
                  <a:ea typeface="微軟正黑體"/>
                  <a:cs typeface="微軟正黑體"/>
                  <a:sym typeface="微軟正黑體"/>
                </a:defRPr>
              </a:lvl1pPr>
            </a:lstStyle>
            <a:p>
              <a:pPr lvl="0">
                <a:defRPr>
                  <a:solidFill>
                    <a:srgbClr val="000000"/>
                  </a:solidFill>
                </a:defRPr>
              </a:pPr>
              <a:r>
                <a:rPr dirty="0">
                  <a:solidFill>
                    <a:schemeClr val="bg1"/>
                  </a:solidFill>
                  <a:latin typeface="+mn-lt"/>
                  <a:ea typeface="Apple LiGothic" pitchFamily="2" charset="-120"/>
                  <a:cs typeface="Calibri"/>
                </a:rPr>
                <a:t>合作夥伴</a:t>
              </a:r>
              <a:r>
                <a:rPr dirty="0" smtClean="0">
                  <a:solidFill>
                    <a:schemeClr val="bg1"/>
                  </a:solidFill>
                  <a:latin typeface="+mn-lt"/>
                  <a:ea typeface="Apple LiGothic" pitchFamily="2" charset="-120"/>
                  <a:cs typeface="Calibri"/>
                </a:rPr>
                <a:t>關係</a:t>
              </a:r>
              <a:endParaRPr lang="en-US" dirty="0" smtClean="0">
                <a:solidFill>
                  <a:schemeClr val="bg1"/>
                </a:solidFill>
                <a:latin typeface="+mn-lt"/>
                <a:ea typeface="Apple LiGothic" pitchFamily="2" charset="-120"/>
                <a:cs typeface="Calibri"/>
              </a:endParaRPr>
            </a:p>
            <a:p>
              <a:pPr>
                <a:defRPr>
                  <a:solidFill>
                    <a:srgbClr val="000000"/>
                  </a:solidFill>
                </a:defRPr>
              </a:pPr>
              <a:r>
                <a:rPr lang="en-US" dirty="0" smtClean="0">
                  <a:solidFill>
                    <a:schemeClr val="bg1"/>
                  </a:solidFill>
                  <a:latin typeface="+mn-lt"/>
                  <a:ea typeface="Apple LiGothic" pitchFamily="2" charset="-120"/>
                  <a:cs typeface="Calibri"/>
                </a:rPr>
                <a:t>Partnership</a:t>
              </a:r>
              <a:endParaRPr lang="en-US" dirty="0">
                <a:solidFill>
                  <a:schemeClr val="bg1"/>
                </a:solidFill>
                <a:latin typeface="+mn-lt"/>
                <a:ea typeface="Apple LiGothic" pitchFamily="2" charset="-120"/>
                <a:cs typeface="Calibri"/>
              </a:endParaRPr>
            </a:p>
          </p:txBody>
        </p:sp>
      </p:grpSp>
      <p:sp>
        <p:nvSpPr>
          <p:cNvPr id="1808" name="Shape 1808"/>
          <p:cNvSpPr/>
          <p:nvPr/>
        </p:nvSpPr>
        <p:spPr>
          <a:xfrm>
            <a:off x="4195748" y="-19050"/>
            <a:ext cx="5613536" cy="19389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defTabSz="914378"/>
            <a:r>
              <a:rPr sz="2400" b="1" cap="all" dirty="0">
                <a:solidFill>
                  <a:srgbClr val="FFFFFF"/>
                </a:solidFill>
                <a:ea typeface="Apple LiGothic" pitchFamily="2" charset="-120"/>
                <a:cs typeface="Calibri"/>
                <a:sym typeface="微軟正黑體"/>
              </a:rPr>
              <a:t>我們提供絕佳的</a:t>
            </a:r>
          </a:p>
          <a:p>
            <a:pPr lvl="0" algn="ctr" defTabSz="914378"/>
            <a:r>
              <a:rPr sz="2400" b="1" cap="all" dirty="0">
                <a:solidFill>
                  <a:srgbClr val="FFFFFF"/>
                </a:solidFill>
                <a:ea typeface="Apple LiGothic" pitchFamily="2" charset="-120"/>
                <a:cs typeface="Calibri"/>
                <a:sym typeface="微軟正黑體"/>
              </a:rPr>
              <a:t>解決</a:t>
            </a:r>
            <a:r>
              <a:rPr sz="2400" b="1" cap="all" dirty="0" smtClean="0">
                <a:solidFill>
                  <a:srgbClr val="FFFFFF"/>
                </a:solidFill>
                <a:ea typeface="Apple LiGothic" pitchFamily="2" charset="-120"/>
                <a:cs typeface="Calibri"/>
                <a:sym typeface="微軟正黑體"/>
              </a:rPr>
              <a:t>方案</a:t>
            </a:r>
            <a:endParaRPr lang="en-US" sz="2400" b="1" cap="all" dirty="0" smtClean="0">
              <a:solidFill>
                <a:srgbClr val="FFFFFF"/>
              </a:solidFill>
              <a:ea typeface="Apple LiGothic" pitchFamily="2" charset="-120"/>
              <a:cs typeface="Calibri"/>
              <a:sym typeface="微軟正黑體"/>
            </a:endParaRPr>
          </a:p>
          <a:p>
            <a:pPr lvl="0" algn="ctr" defTabSz="914378"/>
            <a:r>
              <a:rPr lang="en-US" sz="2400" b="1" cap="all" dirty="0">
                <a:solidFill>
                  <a:srgbClr val="FFFFFF"/>
                </a:solidFill>
                <a:ea typeface="Apple LiGothic" pitchFamily="2" charset="-120"/>
                <a:cs typeface="Calibri"/>
                <a:sym typeface="微軟正黑體"/>
              </a:rPr>
              <a:t>We Provide the </a:t>
            </a:r>
          </a:p>
          <a:p>
            <a:pPr lvl="0" algn="ctr" defTabSz="914378"/>
            <a:r>
              <a:rPr lang="en-US" sz="2400" b="1" cap="all" dirty="0">
                <a:solidFill>
                  <a:srgbClr val="FFFFFF"/>
                </a:solidFill>
                <a:ea typeface="Apple LiGothic" pitchFamily="2" charset="-120"/>
                <a:cs typeface="Calibri"/>
                <a:sym typeface="微軟正黑體"/>
              </a:rPr>
              <a:t>best solution</a:t>
            </a:r>
          </a:p>
          <a:p>
            <a:pPr lvl="0" algn="ctr" defTabSz="914378"/>
            <a:endParaRPr sz="2400" b="1" cap="all" dirty="0">
              <a:solidFill>
                <a:srgbClr val="FFFFFF"/>
              </a:solidFill>
              <a:ea typeface="Apple LiGothic" pitchFamily="2" charset="-120"/>
              <a:cs typeface="Calibri"/>
              <a:sym typeface="微軟正黑體"/>
            </a:endParaRPr>
          </a:p>
        </p:txBody>
      </p:sp>
    </p:spTree>
    <p:extLst>
      <p:ext uri="{BB962C8B-B14F-4D97-AF65-F5344CB8AC3E}">
        <p14:creationId xmlns:p14="http://schemas.microsoft.com/office/powerpoint/2010/main" val="2924079415"/>
      </p:ext>
    </p:extLst>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0" name="image8.jpg"/>
          <p:cNvPicPr/>
          <p:nvPr/>
        </p:nvPicPr>
        <p:blipFill>
          <a:blip r:embed="rId2">
            <a:extLst/>
          </a:blip>
          <a:stretch>
            <a:fillRect/>
          </a:stretch>
        </p:blipFill>
        <p:spPr>
          <a:xfrm>
            <a:off x="15829" y="1620175"/>
            <a:ext cx="5600259" cy="3486528"/>
          </a:xfrm>
          <a:prstGeom prst="rect">
            <a:avLst/>
          </a:prstGeom>
          <a:ln w="12700">
            <a:miter lim="400000"/>
          </a:ln>
        </p:spPr>
      </p:pic>
      <p:sp>
        <p:nvSpPr>
          <p:cNvPr id="1811" name="Shape 1811"/>
          <p:cNvSpPr/>
          <p:nvPr/>
        </p:nvSpPr>
        <p:spPr>
          <a:xfrm flipH="1" flipV="1">
            <a:off x="4344827" y="4431261"/>
            <a:ext cx="1078512" cy="235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solidFill>
                <a:schemeClr val="bg1"/>
              </a:solidFill>
              <a:ea typeface="Apple LiGothic" pitchFamily="2" charset="-120"/>
              <a:cs typeface="Calibri"/>
            </a:endParaRPr>
          </a:p>
        </p:txBody>
      </p:sp>
      <p:sp>
        <p:nvSpPr>
          <p:cNvPr id="1812" name="Shape 1812"/>
          <p:cNvSpPr/>
          <p:nvPr/>
        </p:nvSpPr>
        <p:spPr>
          <a:xfrm flipH="1" flipV="1">
            <a:off x="4443561" y="3325277"/>
            <a:ext cx="1001335" cy="235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solidFill>
                <a:schemeClr val="bg1"/>
              </a:solidFill>
              <a:ea typeface="Apple LiGothic" pitchFamily="2" charset="-120"/>
              <a:cs typeface="Calibri"/>
            </a:endParaRPr>
          </a:p>
        </p:txBody>
      </p:sp>
      <p:sp>
        <p:nvSpPr>
          <p:cNvPr id="1813" name="Shape 1813"/>
          <p:cNvSpPr/>
          <p:nvPr/>
        </p:nvSpPr>
        <p:spPr>
          <a:xfrm flipH="1" flipV="1">
            <a:off x="4733291" y="2318389"/>
            <a:ext cx="1033767" cy="235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solidFill>
                <a:schemeClr val="bg1"/>
              </a:solidFill>
              <a:ea typeface="Apple LiGothic" pitchFamily="2" charset="-120"/>
              <a:cs typeface="Calibri"/>
            </a:endParaRPr>
          </a:p>
        </p:txBody>
      </p:sp>
      <p:sp>
        <p:nvSpPr>
          <p:cNvPr id="1814" name="Shape 1814"/>
          <p:cNvSpPr/>
          <p:nvPr/>
        </p:nvSpPr>
        <p:spPr>
          <a:xfrm flipH="1" flipV="1">
            <a:off x="5181830" y="1242000"/>
            <a:ext cx="876252" cy="235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0" tIns="0" rIns="0" bIns="0" anchor="ctr"/>
          <a:lstStyle/>
          <a:p>
            <a:pPr lvl="0" algn="ctr" defTabSz="914378">
              <a:defRPr>
                <a:solidFill>
                  <a:srgbClr val="FFFFFF"/>
                </a:solidFill>
              </a:defRPr>
            </a:pPr>
            <a:endParaRPr>
              <a:solidFill>
                <a:schemeClr val="bg1"/>
              </a:solidFill>
              <a:ea typeface="Apple LiGothic" pitchFamily="2" charset="-120"/>
              <a:cs typeface="Calibri"/>
            </a:endParaRPr>
          </a:p>
        </p:txBody>
      </p:sp>
      <p:grpSp>
        <p:nvGrpSpPr>
          <p:cNvPr id="1817" name="Group 1817"/>
          <p:cNvGrpSpPr/>
          <p:nvPr/>
        </p:nvGrpSpPr>
        <p:grpSpPr>
          <a:xfrm>
            <a:off x="4956045" y="0"/>
            <a:ext cx="4187956" cy="5143500"/>
            <a:chOff x="0" y="0"/>
            <a:chExt cx="3140965" cy="5143500"/>
          </a:xfrm>
        </p:grpSpPr>
        <p:sp>
          <p:nvSpPr>
            <p:cNvPr id="1815" name="Shape 1815"/>
            <p:cNvSpPr/>
            <p:nvPr/>
          </p:nvSpPr>
          <p:spPr>
            <a:xfrm>
              <a:off x="979459" y="0"/>
              <a:ext cx="2161507" cy="5143500"/>
            </a:xfrm>
            <a:prstGeom prst="rect">
              <a:avLst/>
            </a:prstGeom>
            <a:solidFill>
              <a:srgbClr val="262626"/>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ea typeface="Apple LiGothic" pitchFamily="2" charset="-120"/>
                <a:cs typeface="Calibri"/>
              </a:endParaRPr>
            </a:p>
          </p:txBody>
        </p:sp>
        <p:sp>
          <p:nvSpPr>
            <p:cNvPr id="1816" name="Shape 1816"/>
            <p:cNvSpPr/>
            <p:nvPr/>
          </p:nvSpPr>
          <p:spPr>
            <a:xfrm>
              <a:off x="-1" y="0"/>
              <a:ext cx="1932903" cy="514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solidFill>
              <a:srgbClr val="262626"/>
            </a:solidFill>
            <a:ln w="12700" cap="flat">
              <a:noFill/>
              <a:miter lim="400000"/>
            </a:ln>
            <a:effectLst/>
          </p:spPr>
          <p:txBody>
            <a:bodyPr wrap="square" lIns="0" tIns="0" rIns="0" bIns="0" numCol="1" anchor="ctr">
              <a:noAutofit/>
            </a:bodyPr>
            <a:lstStyle/>
            <a:p>
              <a:pPr lvl="0" algn="ctr" defTabSz="914378">
                <a:defRPr>
                  <a:solidFill>
                    <a:srgbClr val="FFFFFF"/>
                  </a:solidFill>
                </a:defRPr>
              </a:pPr>
              <a:endParaRPr>
                <a:ea typeface="Apple LiGothic" pitchFamily="2" charset="-120"/>
                <a:cs typeface="Calibri"/>
              </a:endParaRPr>
            </a:p>
          </p:txBody>
        </p:sp>
      </p:grpSp>
      <p:grpSp>
        <p:nvGrpSpPr>
          <p:cNvPr id="1820" name="Group 1820"/>
          <p:cNvGrpSpPr/>
          <p:nvPr/>
        </p:nvGrpSpPr>
        <p:grpSpPr>
          <a:xfrm>
            <a:off x="5187839" y="668970"/>
            <a:ext cx="3555013" cy="589297"/>
            <a:chOff x="0" y="-1"/>
            <a:chExt cx="2666258" cy="589296"/>
          </a:xfrm>
        </p:grpSpPr>
        <p:sp>
          <p:nvSpPr>
            <p:cNvPr id="1818" name="Shape 1818"/>
            <p:cNvSpPr/>
            <p:nvPr/>
          </p:nvSpPr>
          <p:spPr>
            <a:xfrm>
              <a:off x="0" y="-1"/>
              <a:ext cx="2666258" cy="589296"/>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2000">
                  <a:solidFill>
                    <a:srgbClr val="FFFFFF"/>
                  </a:solidFill>
                  <a:latin typeface="微軟正黑體"/>
                  <a:ea typeface="微軟正黑體"/>
                  <a:cs typeface="微軟正黑體"/>
                  <a:sym typeface="微軟正黑體"/>
                </a:defRPr>
              </a:pPr>
              <a:endParaRPr>
                <a:solidFill>
                  <a:schemeClr val="bg1"/>
                </a:solidFill>
                <a:ea typeface="Apple LiGothic" pitchFamily="2" charset="-120"/>
                <a:cs typeface="Calibri"/>
              </a:endParaRPr>
            </a:p>
          </p:txBody>
        </p:sp>
        <p:sp>
          <p:nvSpPr>
            <p:cNvPr id="1819" name="Shape 1819"/>
            <p:cNvSpPr/>
            <p:nvPr/>
          </p:nvSpPr>
          <p:spPr>
            <a:xfrm>
              <a:off x="0" y="140759"/>
              <a:ext cx="2666258" cy="3077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228593" defTabSz="914378">
                <a:defRPr sz="2000">
                  <a:solidFill>
                    <a:srgbClr val="FFFFFF"/>
                  </a:solidFill>
                  <a:latin typeface="微軟正黑體"/>
                  <a:ea typeface="微軟正黑體"/>
                  <a:cs typeface="微軟正黑體"/>
                  <a:sym typeface="微軟正黑體"/>
                </a:defRPr>
              </a:lvl1pPr>
            </a:lstStyle>
            <a:p>
              <a:pPr>
                <a:defRPr sz="1800">
                  <a:solidFill>
                    <a:srgbClr val="000000"/>
                  </a:solidFill>
                </a:defRPr>
              </a:pPr>
              <a:r>
                <a:rPr sz="2000" dirty="0">
                  <a:solidFill>
                    <a:schemeClr val="bg1"/>
                  </a:solidFill>
                  <a:latin typeface="+mn-lt"/>
                  <a:ea typeface="Apple LiGothic" pitchFamily="2" charset="-120"/>
                  <a:cs typeface="Calibri"/>
                </a:rPr>
                <a:t>增加</a:t>
              </a:r>
              <a:r>
                <a:rPr sz="2000" dirty="0" smtClean="0">
                  <a:solidFill>
                    <a:schemeClr val="bg1"/>
                  </a:solidFill>
                  <a:latin typeface="+mn-lt"/>
                  <a:ea typeface="Apple LiGothic" pitchFamily="2" charset="-120"/>
                  <a:cs typeface="Calibri"/>
                </a:rPr>
                <a:t>利潤</a:t>
              </a:r>
              <a:r>
                <a:rPr lang="en-US" dirty="0">
                  <a:solidFill>
                    <a:schemeClr val="bg1"/>
                  </a:solidFill>
                  <a:latin typeface="+mn-lt"/>
                  <a:ea typeface="Apple LiGothic" pitchFamily="2" charset="-120"/>
                  <a:cs typeface="Calibri"/>
                </a:rPr>
                <a:t> Increase </a:t>
              </a:r>
              <a:r>
                <a:rPr lang="en-US" dirty="0" smtClean="0">
                  <a:solidFill>
                    <a:schemeClr val="bg1"/>
                  </a:solidFill>
                  <a:latin typeface="+mn-lt"/>
                  <a:ea typeface="Apple LiGothic" pitchFamily="2" charset="-120"/>
                  <a:cs typeface="Calibri"/>
                </a:rPr>
                <a:t>revenue</a:t>
              </a:r>
              <a:endParaRPr lang="en-US" dirty="0">
                <a:solidFill>
                  <a:schemeClr val="bg1"/>
                </a:solidFill>
                <a:latin typeface="+mn-lt"/>
                <a:ea typeface="Apple LiGothic" pitchFamily="2" charset="-120"/>
                <a:cs typeface="Calibri"/>
              </a:endParaRPr>
            </a:p>
          </p:txBody>
        </p:sp>
      </p:grpSp>
      <p:grpSp>
        <p:nvGrpSpPr>
          <p:cNvPr id="1823" name="Group 1823"/>
          <p:cNvGrpSpPr/>
          <p:nvPr/>
        </p:nvGrpSpPr>
        <p:grpSpPr>
          <a:xfrm>
            <a:off x="4739348" y="1729095"/>
            <a:ext cx="3815374" cy="589297"/>
            <a:chOff x="-1" y="-1"/>
            <a:chExt cx="2861529" cy="589296"/>
          </a:xfrm>
        </p:grpSpPr>
        <p:sp>
          <p:nvSpPr>
            <p:cNvPr id="1821" name="Shape 1821"/>
            <p:cNvSpPr/>
            <p:nvPr/>
          </p:nvSpPr>
          <p:spPr>
            <a:xfrm>
              <a:off x="-1" y="-1"/>
              <a:ext cx="2861529" cy="589296"/>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2000">
                  <a:solidFill>
                    <a:srgbClr val="FFFFFF"/>
                  </a:solidFill>
                  <a:latin typeface="微軟正黑體"/>
                  <a:ea typeface="微軟正黑體"/>
                  <a:cs typeface="微軟正黑體"/>
                  <a:sym typeface="微軟正黑體"/>
                </a:defRPr>
              </a:pPr>
              <a:endParaRPr>
                <a:solidFill>
                  <a:schemeClr val="bg1"/>
                </a:solidFill>
                <a:ea typeface="Apple LiGothic" pitchFamily="2" charset="-120"/>
                <a:cs typeface="Calibri"/>
              </a:endParaRPr>
            </a:p>
          </p:txBody>
        </p:sp>
        <p:sp>
          <p:nvSpPr>
            <p:cNvPr id="1822" name="Shape 1822"/>
            <p:cNvSpPr/>
            <p:nvPr/>
          </p:nvSpPr>
          <p:spPr>
            <a:xfrm>
              <a:off x="-1" y="140759"/>
              <a:ext cx="2861529" cy="3077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228593" defTabSz="914378">
                <a:defRPr sz="2000">
                  <a:solidFill>
                    <a:srgbClr val="FFFFFF"/>
                  </a:solidFill>
                  <a:latin typeface="微軟正黑體"/>
                  <a:ea typeface="微軟正黑體"/>
                  <a:cs typeface="微軟正黑體"/>
                  <a:sym typeface="微軟正黑體"/>
                </a:defRPr>
              </a:lvl1pPr>
            </a:lstStyle>
            <a:p>
              <a:pPr>
                <a:defRPr sz="1800">
                  <a:solidFill>
                    <a:srgbClr val="000000"/>
                  </a:solidFill>
                </a:defRPr>
              </a:pPr>
              <a:r>
                <a:rPr sz="2000" dirty="0">
                  <a:solidFill>
                    <a:schemeClr val="bg1"/>
                  </a:solidFill>
                  <a:latin typeface="+mn-lt"/>
                  <a:ea typeface="Apple LiGothic" pitchFamily="2" charset="-120"/>
                  <a:cs typeface="Calibri"/>
                </a:rPr>
                <a:t>降低</a:t>
              </a:r>
              <a:r>
                <a:rPr sz="2000" dirty="0" smtClean="0">
                  <a:solidFill>
                    <a:schemeClr val="bg1"/>
                  </a:solidFill>
                  <a:latin typeface="+mn-lt"/>
                  <a:ea typeface="Apple LiGothic" pitchFamily="2" charset="-120"/>
                  <a:cs typeface="Calibri"/>
                </a:rPr>
                <a:t>成本</a:t>
              </a:r>
              <a:r>
                <a:rPr lang="en-US" dirty="0">
                  <a:solidFill>
                    <a:schemeClr val="bg1"/>
                  </a:solidFill>
                  <a:latin typeface="+mn-lt"/>
                  <a:ea typeface="Apple LiGothic" pitchFamily="2" charset="-120"/>
                  <a:cs typeface="Calibri"/>
                </a:rPr>
                <a:t> Lower </a:t>
              </a:r>
              <a:r>
                <a:rPr lang="en-US" dirty="0" smtClean="0">
                  <a:solidFill>
                    <a:schemeClr val="bg1"/>
                  </a:solidFill>
                  <a:latin typeface="+mn-lt"/>
                  <a:ea typeface="Apple LiGothic" pitchFamily="2" charset="-120"/>
                  <a:cs typeface="Calibri"/>
                </a:rPr>
                <a:t>the cost</a:t>
              </a:r>
              <a:endParaRPr lang="en-US" dirty="0">
                <a:solidFill>
                  <a:schemeClr val="bg1"/>
                </a:solidFill>
                <a:latin typeface="+mn-lt"/>
                <a:ea typeface="Apple LiGothic" pitchFamily="2" charset="-120"/>
                <a:cs typeface="Calibri"/>
              </a:endParaRPr>
            </a:p>
          </p:txBody>
        </p:sp>
      </p:grpSp>
      <p:grpSp>
        <p:nvGrpSpPr>
          <p:cNvPr id="1826" name="Group 1826"/>
          <p:cNvGrpSpPr/>
          <p:nvPr/>
        </p:nvGrpSpPr>
        <p:grpSpPr>
          <a:xfrm>
            <a:off x="4443559" y="2735982"/>
            <a:ext cx="3907961" cy="589297"/>
            <a:chOff x="0" y="-1"/>
            <a:chExt cx="2930969" cy="589296"/>
          </a:xfrm>
        </p:grpSpPr>
        <p:sp>
          <p:nvSpPr>
            <p:cNvPr id="1824" name="Shape 1824"/>
            <p:cNvSpPr/>
            <p:nvPr/>
          </p:nvSpPr>
          <p:spPr>
            <a:xfrm>
              <a:off x="0" y="-1"/>
              <a:ext cx="2930969" cy="589296"/>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2000">
                  <a:solidFill>
                    <a:srgbClr val="FFFFFF"/>
                  </a:solidFill>
                  <a:latin typeface="微軟正黑體"/>
                  <a:ea typeface="微軟正黑體"/>
                  <a:cs typeface="微軟正黑體"/>
                  <a:sym typeface="微軟正黑體"/>
                </a:defRPr>
              </a:pPr>
              <a:endParaRPr>
                <a:solidFill>
                  <a:schemeClr val="bg1"/>
                </a:solidFill>
                <a:ea typeface="Apple LiGothic" pitchFamily="2" charset="-120"/>
                <a:cs typeface="Calibri"/>
              </a:endParaRPr>
            </a:p>
          </p:txBody>
        </p:sp>
        <p:sp>
          <p:nvSpPr>
            <p:cNvPr id="1825" name="Shape 1825"/>
            <p:cNvSpPr/>
            <p:nvPr/>
          </p:nvSpPr>
          <p:spPr>
            <a:xfrm>
              <a:off x="0" y="2260"/>
              <a:ext cx="2930969" cy="5847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290506" defTabSz="914378">
                <a:defRPr sz="2000">
                  <a:solidFill>
                    <a:srgbClr val="FFFFFF"/>
                  </a:solidFill>
                  <a:latin typeface="微軟正黑體"/>
                  <a:ea typeface="微軟正黑體"/>
                  <a:cs typeface="微軟正黑體"/>
                  <a:sym typeface="微軟正黑體"/>
                </a:defRPr>
              </a:lvl1pPr>
            </a:lstStyle>
            <a:p>
              <a:pPr>
                <a:defRPr sz="1800">
                  <a:solidFill>
                    <a:srgbClr val="000000"/>
                  </a:solidFill>
                </a:defRPr>
              </a:pPr>
              <a:r>
                <a:rPr sz="2000" dirty="0">
                  <a:solidFill>
                    <a:schemeClr val="bg1"/>
                  </a:solidFill>
                  <a:latin typeface="+mn-lt"/>
                  <a:ea typeface="Apple LiGothic" pitchFamily="2" charset="-120"/>
                  <a:cs typeface="Calibri"/>
                </a:rPr>
                <a:t>增加客戶滿意</a:t>
              </a:r>
              <a:r>
                <a:rPr sz="2000" dirty="0" smtClean="0">
                  <a:solidFill>
                    <a:schemeClr val="bg1"/>
                  </a:solidFill>
                  <a:latin typeface="+mn-lt"/>
                  <a:ea typeface="Apple LiGothic" pitchFamily="2" charset="-120"/>
                  <a:cs typeface="Calibri"/>
                </a:rPr>
                <a:t>度</a:t>
              </a:r>
              <a:endParaRPr lang="en-US" dirty="0">
                <a:solidFill>
                  <a:schemeClr val="bg1"/>
                </a:solidFill>
                <a:latin typeface="+mn-lt"/>
                <a:ea typeface="Apple LiGothic" pitchFamily="2" charset="-120"/>
                <a:cs typeface="Calibri"/>
              </a:endParaRPr>
            </a:p>
            <a:p>
              <a:pPr>
                <a:defRPr sz="1800">
                  <a:solidFill>
                    <a:srgbClr val="000000"/>
                  </a:solidFill>
                </a:defRPr>
              </a:pPr>
              <a:r>
                <a:rPr lang="en-US" dirty="0" smtClean="0">
                  <a:solidFill>
                    <a:schemeClr val="bg1"/>
                  </a:solidFill>
                  <a:latin typeface="+mn-lt"/>
                  <a:ea typeface="Apple LiGothic" pitchFamily="2" charset="-120"/>
                  <a:cs typeface="Calibri"/>
                </a:rPr>
                <a:t>Increase customer satisfaction</a:t>
              </a:r>
              <a:endParaRPr lang="en-US" dirty="0">
                <a:solidFill>
                  <a:schemeClr val="bg1"/>
                </a:solidFill>
                <a:latin typeface="+mn-lt"/>
                <a:ea typeface="Apple LiGothic" pitchFamily="2" charset="-120"/>
                <a:cs typeface="Calibri"/>
              </a:endParaRPr>
            </a:p>
          </p:txBody>
        </p:sp>
      </p:grpSp>
      <p:grpSp>
        <p:nvGrpSpPr>
          <p:cNvPr id="1829" name="Group 1829"/>
          <p:cNvGrpSpPr/>
          <p:nvPr/>
        </p:nvGrpSpPr>
        <p:grpSpPr>
          <a:xfrm>
            <a:off x="4344828" y="3841964"/>
            <a:ext cx="3834330" cy="589297"/>
            <a:chOff x="-1" y="-1"/>
            <a:chExt cx="2875745" cy="589296"/>
          </a:xfrm>
        </p:grpSpPr>
        <p:sp>
          <p:nvSpPr>
            <p:cNvPr id="1827" name="Shape 1827"/>
            <p:cNvSpPr/>
            <p:nvPr/>
          </p:nvSpPr>
          <p:spPr>
            <a:xfrm>
              <a:off x="-1" y="-1"/>
              <a:ext cx="2875745" cy="589296"/>
            </a:xfrm>
            <a:prstGeom prst="rect">
              <a:avLst/>
            </a:prstGeom>
            <a:solidFill>
              <a:srgbClr val="0070C0"/>
            </a:solidFill>
            <a:ln w="12700" cap="flat">
              <a:noFill/>
              <a:miter lim="400000"/>
            </a:ln>
            <a:effectLst/>
          </p:spPr>
          <p:txBody>
            <a:bodyPr wrap="square" lIns="0" tIns="0" rIns="0" bIns="0" numCol="1" anchor="ctr">
              <a:noAutofit/>
            </a:bodyPr>
            <a:lstStyle/>
            <a:p>
              <a:pPr lvl="0" defTabSz="914378">
                <a:defRPr sz="2000">
                  <a:solidFill>
                    <a:srgbClr val="FFFFFF"/>
                  </a:solidFill>
                  <a:latin typeface="微軟正黑體"/>
                  <a:ea typeface="微軟正黑體"/>
                  <a:cs typeface="微軟正黑體"/>
                  <a:sym typeface="微軟正黑體"/>
                </a:defRPr>
              </a:pPr>
              <a:endParaRPr>
                <a:solidFill>
                  <a:schemeClr val="bg1"/>
                </a:solidFill>
                <a:ea typeface="Apple LiGothic" pitchFamily="2" charset="-120"/>
                <a:cs typeface="Calibri"/>
              </a:endParaRPr>
            </a:p>
          </p:txBody>
        </p:sp>
        <p:sp>
          <p:nvSpPr>
            <p:cNvPr id="1828" name="Shape 1828"/>
            <p:cNvSpPr/>
            <p:nvPr/>
          </p:nvSpPr>
          <p:spPr>
            <a:xfrm>
              <a:off x="-1" y="2260"/>
              <a:ext cx="2875745" cy="5847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indent="228593" defTabSz="914378">
                <a:defRPr sz="2000">
                  <a:solidFill>
                    <a:srgbClr val="FFFFFF"/>
                  </a:solidFill>
                  <a:latin typeface="微軟正黑體"/>
                  <a:ea typeface="微軟正黑體"/>
                  <a:cs typeface="微軟正黑體"/>
                  <a:sym typeface="微軟正黑體"/>
                </a:defRPr>
              </a:lvl1pPr>
            </a:lstStyle>
            <a:p>
              <a:pPr>
                <a:defRPr sz="1800">
                  <a:solidFill>
                    <a:srgbClr val="000000"/>
                  </a:solidFill>
                </a:defRPr>
              </a:pPr>
              <a:r>
                <a:rPr sz="2000" dirty="0">
                  <a:solidFill>
                    <a:schemeClr val="bg1"/>
                  </a:solidFill>
                  <a:latin typeface="+mn-lt"/>
                  <a:ea typeface="Apple LiGothic" pitchFamily="2" charset="-120"/>
                  <a:cs typeface="Calibri"/>
                </a:rPr>
                <a:t>進行線上行銷</a:t>
              </a:r>
              <a:r>
                <a:rPr sz="2000" dirty="0" smtClean="0">
                  <a:solidFill>
                    <a:schemeClr val="bg1"/>
                  </a:solidFill>
                  <a:latin typeface="+mn-lt"/>
                  <a:ea typeface="Apple LiGothic" pitchFamily="2" charset="-120"/>
                  <a:cs typeface="Calibri"/>
                </a:rPr>
                <a:t>活動</a:t>
              </a:r>
              <a:endParaRPr lang="en-US" sz="2000" dirty="0" smtClean="0">
                <a:solidFill>
                  <a:schemeClr val="bg1"/>
                </a:solidFill>
                <a:latin typeface="+mn-lt"/>
                <a:ea typeface="Apple LiGothic" pitchFamily="2" charset="-120"/>
                <a:cs typeface="Calibri"/>
              </a:endParaRPr>
            </a:p>
            <a:p>
              <a:pPr>
                <a:defRPr sz="1800">
                  <a:solidFill>
                    <a:srgbClr val="000000"/>
                  </a:solidFill>
                </a:defRPr>
              </a:pPr>
              <a:r>
                <a:rPr lang="en-US" dirty="0" smtClean="0">
                  <a:solidFill>
                    <a:schemeClr val="bg1"/>
                  </a:solidFill>
                  <a:latin typeface="+mn-lt"/>
                  <a:ea typeface="Apple LiGothic" pitchFamily="2" charset="-120"/>
                  <a:cs typeface="Calibri"/>
                </a:rPr>
                <a:t>Execute online </a:t>
              </a:r>
              <a:r>
                <a:rPr lang="en-US" dirty="0">
                  <a:solidFill>
                    <a:schemeClr val="bg1"/>
                  </a:solidFill>
                  <a:latin typeface="+mn-lt"/>
                  <a:ea typeface="Apple LiGothic" pitchFamily="2" charset="-120"/>
                  <a:cs typeface="Calibri"/>
                </a:rPr>
                <a:t>marketing </a:t>
              </a:r>
              <a:r>
                <a:rPr lang="en-US" dirty="0" smtClean="0">
                  <a:solidFill>
                    <a:schemeClr val="bg1"/>
                  </a:solidFill>
                  <a:latin typeface="+mn-lt"/>
                  <a:ea typeface="Apple LiGothic" pitchFamily="2" charset="-120"/>
                  <a:cs typeface="Calibri"/>
                </a:rPr>
                <a:t>activities</a:t>
              </a:r>
              <a:endParaRPr lang="en-US" dirty="0">
                <a:solidFill>
                  <a:schemeClr val="bg1"/>
                </a:solidFill>
                <a:latin typeface="+mn-lt"/>
                <a:ea typeface="Apple LiGothic" pitchFamily="2" charset="-120"/>
                <a:cs typeface="Calibri"/>
              </a:endParaRPr>
            </a:p>
          </p:txBody>
        </p:sp>
      </p:grpSp>
      <p:sp>
        <p:nvSpPr>
          <p:cNvPr id="1830" name="Shape 1830"/>
          <p:cNvSpPr/>
          <p:nvPr/>
        </p:nvSpPr>
        <p:spPr>
          <a:xfrm>
            <a:off x="100087" y="668238"/>
            <a:ext cx="4740064" cy="138499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defTabSz="914378"/>
            <a:r>
              <a:rPr sz="2800" b="1" cap="all" dirty="0">
                <a:solidFill>
                  <a:srgbClr val="0070C0"/>
                </a:solidFill>
                <a:ea typeface="Apple LiGothic" pitchFamily="2" charset="-120"/>
                <a:cs typeface="Calibri"/>
                <a:sym typeface="微軟正黑體"/>
              </a:rPr>
              <a:t>我們幫助中小型企業</a:t>
            </a:r>
            <a:r>
              <a:rPr sz="2800" b="1" cap="all" dirty="0" smtClean="0">
                <a:solidFill>
                  <a:srgbClr val="0070C0"/>
                </a:solidFill>
                <a:ea typeface="Apple LiGothic" pitchFamily="2" charset="-120"/>
                <a:cs typeface="Calibri"/>
                <a:sym typeface="微軟正黑體"/>
              </a:rPr>
              <a:t>:</a:t>
            </a:r>
            <a:endParaRPr lang="en-US" sz="2800" b="1" cap="all" dirty="0" smtClean="0">
              <a:solidFill>
                <a:srgbClr val="0070C0"/>
              </a:solidFill>
              <a:ea typeface="Apple LiGothic" pitchFamily="2" charset="-120"/>
              <a:cs typeface="Calibri"/>
              <a:sym typeface="微軟正黑體"/>
            </a:endParaRPr>
          </a:p>
          <a:p>
            <a:pPr algn="ctr" defTabSz="914378"/>
            <a:r>
              <a:rPr lang="en-US" sz="2800" b="1" cap="all" dirty="0">
                <a:solidFill>
                  <a:srgbClr val="0070C0"/>
                </a:solidFill>
                <a:ea typeface="Apple LiGothic" pitchFamily="2" charset="-120"/>
                <a:cs typeface="Calibri"/>
                <a:sym typeface="微軟正黑體"/>
              </a:rPr>
              <a:t>We help SME:</a:t>
            </a:r>
          </a:p>
          <a:p>
            <a:pPr lvl="0" algn="ctr" defTabSz="914378"/>
            <a:endParaRPr sz="2800" b="1" cap="all" dirty="0">
              <a:solidFill>
                <a:srgbClr val="0070C0"/>
              </a:solidFill>
              <a:ea typeface="Apple LiGothic" pitchFamily="2" charset="-120"/>
              <a:cs typeface="Calibri"/>
              <a:sym typeface="微軟正黑體"/>
            </a:endParaRPr>
          </a:p>
        </p:txBody>
      </p:sp>
    </p:spTree>
    <p:extLst>
      <p:ext uri="{BB962C8B-B14F-4D97-AF65-F5344CB8AC3E}">
        <p14:creationId xmlns:p14="http://schemas.microsoft.com/office/powerpoint/2010/main" val="2446319756"/>
      </p:ext>
    </p:extLst>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 name="Shape 1832"/>
          <p:cNvSpPr/>
          <p:nvPr/>
        </p:nvSpPr>
        <p:spPr>
          <a:xfrm>
            <a:off x="4611664" y="7890"/>
            <a:ext cx="4673976" cy="5233249"/>
          </a:xfrm>
          <a:prstGeom prst="rect">
            <a:avLst/>
          </a:prstGeom>
          <a:solidFill>
            <a:srgbClr val="000000">
              <a:alpha val="77000"/>
            </a:srgbClr>
          </a:solidFill>
          <a:ln w="12700">
            <a:miter lim="400000"/>
          </a:ln>
        </p:spPr>
        <p:txBody>
          <a:bodyPr lIns="45719" rIns="45719" anchor="ctr"/>
          <a:lstStyle/>
          <a:p>
            <a:pPr lvl="0" algn="ctr" defTabSz="914400">
              <a:defRPr>
                <a:solidFill>
                  <a:srgbClr val="FFFFFF"/>
                </a:solidFill>
              </a:defRPr>
            </a:pPr>
            <a:endParaRPr>
              <a:ea typeface="Apple LiGothic" pitchFamily="2" charset="-120"/>
              <a:cs typeface="Calibri"/>
            </a:endParaRPr>
          </a:p>
        </p:txBody>
      </p:sp>
      <p:pic>
        <p:nvPicPr>
          <p:cNvPr id="1833" name="Mac.jpg"/>
          <p:cNvPicPr/>
          <p:nvPr/>
        </p:nvPicPr>
        <p:blipFill>
          <a:blip r:embed="rId2">
            <a:extLst/>
          </a:blip>
          <a:stretch>
            <a:fillRect/>
          </a:stretch>
        </p:blipFill>
        <p:spPr>
          <a:xfrm>
            <a:off x="301759" y="363790"/>
            <a:ext cx="4182535" cy="2590801"/>
          </a:xfrm>
          <a:prstGeom prst="rect">
            <a:avLst/>
          </a:prstGeom>
          <a:ln w="12700">
            <a:miter lim="400000"/>
          </a:ln>
        </p:spPr>
      </p:pic>
      <p:pic>
        <p:nvPicPr>
          <p:cNvPr id="1834" name="Screen Shot 2015-04-22 at 7.22.30 pm.png"/>
          <p:cNvPicPr/>
          <p:nvPr/>
        </p:nvPicPr>
        <p:blipFill>
          <a:blip r:embed="rId3">
            <a:extLst/>
          </a:blip>
          <a:stretch>
            <a:fillRect/>
          </a:stretch>
        </p:blipFill>
        <p:spPr>
          <a:xfrm>
            <a:off x="685800" y="585779"/>
            <a:ext cx="3429000" cy="1376371"/>
          </a:xfrm>
          <a:prstGeom prst="rect">
            <a:avLst/>
          </a:prstGeom>
          <a:ln w="12700">
            <a:miter lim="400000"/>
          </a:ln>
        </p:spPr>
      </p:pic>
      <p:sp>
        <p:nvSpPr>
          <p:cNvPr id="1835" name="Shape 1835"/>
          <p:cNvSpPr/>
          <p:nvPr/>
        </p:nvSpPr>
        <p:spPr>
          <a:xfrm>
            <a:off x="5715000" y="2039845"/>
            <a:ext cx="1660686" cy="2769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378">
              <a:defRPr>
                <a:solidFill>
                  <a:srgbClr val="FFFFFF"/>
                </a:solidFill>
                <a:latin typeface="微軟正黑體"/>
                <a:ea typeface="微軟正黑體"/>
                <a:cs typeface="微軟正黑體"/>
                <a:sym typeface="微軟正黑體"/>
              </a:defRPr>
            </a:lvl1pPr>
          </a:lstStyle>
          <a:p>
            <a:pPr>
              <a:defRPr>
                <a:solidFill>
                  <a:srgbClr val="000000"/>
                </a:solidFill>
              </a:defRPr>
            </a:pPr>
            <a:r>
              <a:rPr dirty="0" smtClean="0">
                <a:solidFill>
                  <a:schemeClr val="bg1"/>
                </a:solidFill>
                <a:latin typeface="+mn-lt"/>
                <a:ea typeface="Apple LiGothic" pitchFamily="2" charset="-120"/>
                <a:cs typeface="Calibri"/>
              </a:rPr>
              <a:t>專業</a:t>
            </a:r>
            <a:r>
              <a:rPr lang="en-US" dirty="0" smtClean="0">
                <a:solidFill>
                  <a:schemeClr val="bg1"/>
                </a:solidFill>
                <a:latin typeface="+mn-lt"/>
                <a:ea typeface="Apple LiGothic" pitchFamily="2" charset="-120"/>
                <a:cs typeface="Calibri"/>
              </a:rPr>
              <a:t> Professional</a:t>
            </a:r>
            <a:endParaRPr lang="en-US" dirty="0">
              <a:solidFill>
                <a:schemeClr val="bg1"/>
              </a:solidFill>
              <a:latin typeface="+mn-lt"/>
              <a:ea typeface="Apple LiGothic" pitchFamily="2" charset="-120"/>
              <a:cs typeface="Calibri"/>
            </a:endParaRPr>
          </a:p>
        </p:txBody>
      </p:sp>
      <p:sp>
        <p:nvSpPr>
          <p:cNvPr id="1836" name="Shape 1836"/>
          <p:cNvSpPr/>
          <p:nvPr/>
        </p:nvSpPr>
        <p:spPr>
          <a:xfrm>
            <a:off x="5237878" y="2693250"/>
            <a:ext cx="3296522"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r" defTabSz="914378">
              <a:defRPr>
                <a:solidFill>
                  <a:srgbClr val="FFFFFF"/>
                </a:solidFill>
                <a:latin typeface="微軟正黑體"/>
                <a:ea typeface="微軟正黑體"/>
                <a:cs typeface="微軟正黑體"/>
                <a:sym typeface="微軟正黑體"/>
              </a:defRPr>
            </a:lvl1pPr>
          </a:lstStyle>
          <a:p>
            <a:pPr>
              <a:defRPr>
                <a:solidFill>
                  <a:srgbClr val="000000"/>
                </a:solidFill>
              </a:defRPr>
            </a:pPr>
            <a:r>
              <a:rPr dirty="0">
                <a:solidFill>
                  <a:schemeClr val="bg1"/>
                </a:solidFill>
                <a:latin typeface="+mn-lt"/>
                <a:ea typeface="Apple LiGothic" pitchFamily="2" charset="-120"/>
                <a:cs typeface="Calibri"/>
              </a:rPr>
              <a:t>可方便</a:t>
            </a:r>
            <a:r>
              <a:rPr dirty="0" smtClean="0">
                <a:solidFill>
                  <a:schemeClr val="bg1"/>
                </a:solidFill>
                <a:latin typeface="+mn-lt"/>
                <a:ea typeface="Apple LiGothic" pitchFamily="2" charset="-120"/>
                <a:cs typeface="Calibri"/>
              </a:rPr>
              <a:t>維護</a:t>
            </a:r>
            <a:r>
              <a:rPr lang="en-US" dirty="0" smtClean="0">
                <a:solidFill>
                  <a:schemeClr val="bg1"/>
                </a:solidFill>
                <a:latin typeface="+mn-lt"/>
                <a:ea typeface="Apple LiGothic" pitchFamily="2" charset="-120"/>
                <a:cs typeface="Calibri"/>
              </a:rPr>
              <a:t> Easy </a:t>
            </a:r>
            <a:r>
              <a:rPr lang="en-US" dirty="0">
                <a:solidFill>
                  <a:schemeClr val="bg1"/>
                </a:solidFill>
                <a:latin typeface="+mn-lt"/>
                <a:ea typeface="Apple LiGothic" pitchFamily="2" charset="-120"/>
                <a:cs typeface="Calibri"/>
              </a:rPr>
              <a:t>to Maintain</a:t>
            </a:r>
          </a:p>
          <a:p>
            <a:pPr lvl="0">
              <a:defRPr>
                <a:solidFill>
                  <a:srgbClr val="000000"/>
                </a:solidFill>
              </a:defRPr>
            </a:pPr>
            <a:endParaRPr dirty="0">
              <a:solidFill>
                <a:schemeClr val="bg1"/>
              </a:solidFill>
              <a:latin typeface="+mn-lt"/>
              <a:ea typeface="Apple LiGothic" pitchFamily="2" charset="-120"/>
              <a:cs typeface="Calibri"/>
            </a:endParaRPr>
          </a:p>
        </p:txBody>
      </p:sp>
      <p:sp>
        <p:nvSpPr>
          <p:cNvPr id="1837" name="Shape 1837"/>
          <p:cNvSpPr/>
          <p:nvPr/>
        </p:nvSpPr>
        <p:spPr>
          <a:xfrm>
            <a:off x="5734105" y="3409950"/>
            <a:ext cx="2527209" cy="2769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914378">
              <a:defRPr>
                <a:solidFill>
                  <a:srgbClr val="FFFFFF"/>
                </a:solidFill>
                <a:latin typeface="微軟正黑體"/>
                <a:ea typeface="微軟正黑體"/>
                <a:cs typeface="微軟正黑體"/>
                <a:sym typeface="微軟正黑體"/>
              </a:defRPr>
            </a:lvl1pPr>
          </a:lstStyle>
          <a:p>
            <a:pPr>
              <a:defRPr>
                <a:solidFill>
                  <a:srgbClr val="000000"/>
                </a:solidFill>
              </a:defRPr>
            </a:pPr>
            <a:r>
              <a:rPr dirty="0">
                <a:solidFill>
                  <a:schemeClr val="bg1"/>
                </a:solidFill>
                <a:latin typeface="+mn-lt"/>
                <a:ea typeface="Apple LiGothic" pitchFamily="2" charset="-120"/>
                <a:cs typeface="Calibri"/>
              </a:rPr>
              <a:t>合作夥伴</a:t>
            </a:r>
            <a:r>
              <a:rPr dirty="0" smtClean="0">
                <a:solidFill>
                  <a:schemeClr val="bg1"/>
                </a:solidFill>
                <a:latin typeface="+mn-lt"/>
                <a:ea typeface="Apple LiGothic" pitchFamily="2" charset="-120"/>
                <a:cs typeface="Calibri"/>
              </a:rPr>
              <a:t>關係</a:t>
            </a:r>
            <a:r>
              <a:rPr lang="en-US" dirty="0" smtClean="0">
                <a:solidFill>
                  <a:schemeClr val="bg1"/>
                </a:solidFill>
                <a:latin typeface="+mn-lt"/>
                <a:ea typeface="Apple LiGothic" pitchFamily="2" charset="-120"/>
                <a:cs typeface="Calibri"/>
              </a:rPr>
              <a:t> Partnership</a:t>
            </a:r>
            <a:endParaRPr lang="en-US" dirty="0">
              <a:solidFill>
                <a:schemeClr val="bg1"/>
              </a:solidFill>
              <a:latin typeface="+mn-lt"/>
              <a:ea typeface="Apple LiGothic" pitchFamily="2" charset="-120"/>
              <a:cs typeface="Calibri"/>
            </a:endParaRPr>
          </a:p>
        </p:txBody>
      </p:sp>
      <p:sp>
        <p:nvSpPr>
          <p:cNvPr id="1838" name="Shape 1838"/>
          <p:cNvSpPr/>
          <p:nvPr/>
        </p:nvSpPr>
        <p:spPr>
          <a:xfrm>
            <a:off x="4184473" y="531079"/>
            <a:ext cx="5613536" cy="11079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defTabSz="914378"/>
            <a:r>
              <a:rPr sz="2400" b="1" cap="all" dirty="0">
                <a:solidFill>
                  <a:srgbClr val="FFFFFF"/>
                </a:solidFill>
                <a:ea typeface="Apple LiGothic" pitchFamily="2" charset="-120"/>
                <a:cs typeface="Calibri"/>
                <a:sym typeface="微軟正黑體"/>
              </a:rPr>
              <a:t>我們的</a:t>
            </a:r>
          </a:p>
          <a:p>
            <a:pPr lvl="0" algn="ctr" defTabSz="914378"/>
            <a:r>
              <a:rPr sz="2400" b="1" cap="all" dirty="0">
                <a:solidFill>
                  <a:srgbClr val="FFFFFF"/>
                </a:solidFill>
                <a:ea typeface="Apple LiGothic" pitchFamily="2" charset="-120"/>
                <a:cs typeface="Calibri"/>
                <a:sym typeface="微軟正黑體"/>
              </a:rPr>
              <a:t>解決</a:t>
            </a:r>
            <a:r>
              <a:rPr sz="2400" b="1" cap="all" dirty="0" smtClean="0">
                <a:solidFill>
                  <a:srgbClr val="FFFFFF"/>
                </a:solidFill>
                <a:ea typeface="Apple LiGothic" pitchFamily="2" charset="-120"/>
                <a:cs typeface="Calibri"/>
                <a:sym typeface="微軟正黑體"/>
              </a:rPr>
              <a:t>方案</a:t>
            </a:r>
            <a:endParaRPr lang="en-US" sz="2400" b="1" cap="all" dirty="0" smtClean="0">
              <a:solidFill>
                <a:srgbClr val="FFFFFF"/>
              </a:solidFill>
              <a:ea typeface="Apple LiGothic" pitchFamily="2" charset="-120"/>
              <a:cs typeface="Calibri"/>
              <a:sym typeface="微軟正黑體"/>
            </a:endParaRPr>
          </a:p>
          <a:p>
            <a:pPr algn="ctr" defTabSz="914378"/>
            <a:r>
              <a:rPr lang="en-US" sz="2400" b="1" cap="all" dirty="0">
                <a:solidFill>
                  <a:srgbClr val="FFFFFF"/>
                </a:solidFill>
                <a:ea typeface="Apple LiGothic" pitchFamily="2" charset="-120"/>
                <a:cs typeface="Calibri"/>
              </a:rPr>
              <a:t>Our </a:t>
            </a:r>
            <a:r>
              <a:rPr lang="en-US" sz="2400" b="1" cap="all" dirty="0" smtClean="0">
                <a:solidFill>
                  <a:srgbClr val="FFFFFF"/>
                </a:solidFill>
                <a:ea typeface="Apple LiGothic" pitchFamily="2" charset="-120"/>
                <a:cs typeface="Calibri"/>
              </a:rPr>
              <a:t>solution</a:t>
            </a:r>
            <a:endParaRPr lang="en-US" sz="2400" b="1" cap="all" dirty="0">
              <a:solidFill>
                <a:srgbClr val="FFFFFF"/>
              </a:solidFill>
              <a:ea typeface="Apple LiGothic" pitchFamily="2" charset="-120"/>
              <a:cs typeface="Calibri"/>
            </a:endParaRPr>
          </a:p>
        </p:txBody>
      </p:sp>
      <p:grpSp>
        <p:nvGrpSpPr>
          <p:cNvPr id="1841" name="Group 1841"/>
          <p:cNvGrpSpPr/>
          <p:nvPr/>
        </p:nvGrpSpPr>
        <p:grpSpPr>
          <a:xfrm>
            <a:off x="1052186" y="2980829"/>
            <a:ext cx="2681681" cy="1057535"/>
            <a:chOff x="0" y="0"/>
            <a:chExt cx="2011259" cy="1057533"/>
          </a:xfrm>
        </p:grpSpPr>
        <p:pic>
          <p:nvPicPr>
            <p:cNvPr id="1839" name="Ipone6.jpg"/>
            <p:cNvPicPr/>
            <p:nvPr/>
          </p:nvPicPr>
          <p:blipFill>
            <a:blip r:embed="rId4">
              <a:extLst/>
            </a:blip>
            <a:stretch>
              <a:fillRect/>
            </a:stretch>
          </p:blipFill>
          <p:spPr>
            <a:xfrm>
              <a:off x="0" y="0"/>
              <a:ext cx="2011260" cy="1057534"/>
            </a:xfrm>
            <a:prstGeom prst="rect">
              <a:avLst/>
            </a:prstGeom>
            <a:ln w="12700" cap="flat">
              <a:noFill/>
              <a:miter lim="400000"/>
            </a:ln>
            <a:effectLst/>
          </p:spPr>
        </p:pic>
        <p:pic>
          <p:nvPicPr>
            <p:cNvPr id="1840" name="IMG_9810.png"/>
            <p:cNvPicPr/>
            <p:nvPr/>
          </p:nvPicPr>
          <p:blipFill>
            <a:blip r:embed="rId5">
              <a:extLst/>
            </a:blip>
            <a:stretch>
              <a:fillRect/>
            </a:stretch>
          </p:blipFill>
          <p:spPr>
            <a:xfrm>
              <a:off x="949300" y="136072"/>
              <a:ext cx="441561" cy="785389"/>
            </a:xfrm>
            <a:prstGeom prst="rect">
              <a:avLst/>
            </a:prstGeom>
            <a:ln w="12700" cap="flat">
              <a:noFill/>
              <a:miter lim="400000"/>
            </a:ln>
            <a:effectLst/>
          </p:spPr>
        </p:pic>
      </p:grpSp>
      <p:sp>
        <p:nvSpPr>
          <p:cNvPr id="1842" name="Shape 1842"/>
          <p:cNvSpPr/>
          <p:nvPr/>
        </p:nvSpPr>
        <p:spPr>
          <a:xfrm>
            <a:off x="3352800" y="1581150"/>
            <a:ext cx="3550055" cy="1752600"/>
          </a:xfrm>
          <a:prstGeom prst="wedgeEllipseCallout">
            <a:avLst>
              <a:gd name="adj1" fmla="val -49385"/>
              <a:gd name="adj2" fmla="val 69347"/>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defRPr>
                <a:solidFill>
                  <a:srgbClr val="FFFFFF"/>
                </a:solidFill>
              </a:defRPr>
            </a:lvl1pPr>
          </a:lstStyle>
          <a:p>
            <a:pPr lvl="0">
              <a:defRPr>
                <a:solidFill>
                  <a:srgbClr val="000000"/>
                </a:solidFill>
              </a:defRPr>
            </a:pPr>
            <a:r>
              <a:rPr dirty="0">
                <a:solidFill>
                  <a:srgbClr val="FFFFFF"/>
                </a:solidFill>
                <a:ea typeface="Apple LiGothic" pitchFamily="2" charset="-120"/>
                <a:cs typeface="Calibri"/>
              </a:rPr>
              <a:t>加盟夥伴商店兩個月已帶來</a:t>
            </a:r>
            <a:r>
              <a:rPr dirty="0" smtClean="0">
                <a:solidFill>
                  <a:srgbClr val="FFFFFF"/>
                </a:solidFill>
                <a:ea typeface="Apple LiGothic" pitchFamily="2" charset="-120"/>
                <a:cs typeface="Calibri"/>
              </a:rPr>
              <a:t>HK</a:t>
            </a:r>
            <a:r>
              <a:rPr lang="en-US" dirty="0" smtClean="0">
                <a:solidFill>
                  <a:srgbClr val="FFFFFF"/>
                </a:solidFill>
                <a:ea typeface="Apple LiGothic" pitchFamily="2" charset="-120"/>
                <a:cs typeface="Calibri"/>
              </a:rPr>
              <a:t>$</a:t>
            </a:r>
            <a:r>
              <a:rPr dirty="0" smtClean="0">
                <a:solidFill>
                  <a:srgbClr val="FFFFFF"/>
                </a:solidFill>
                <a:ea typeface="Apple LiGothic" pitchFamily="2" charset="-120"/>
                <a:cs typeface="Calibri"/>
              </a:rPr>
              <a:t>45</a:t>
            </a:r>
            <a:r>
              <a:rPr lang="en-US" dirty="0" smtClean="0">
                <a:solidFill>
                  <a:srgbClr val="FFFFFF"/>
                </a:solidFill>
                <a:ea typeface="Apple LiGothic" pitchFamily="2" charset="-120"/>
                <a:cs typeface="Calibri"/>
              </a:rPr>
              <a:t>,</a:t>
            </a:r>
            <a:r>
              <a:rPr dirty="0" smtClean="0">
                <a:solidFill>
                  <a:srgbClr val="FFFFFF"/>
                </a:solidFill>
                <a:ea typeface="Apple LiGothic" pitchFamily="2" charset="-120"/>
                <a:cs typeface="Calibri"/>
              </a:rPr>
              <a:t>000</a:t>
            </a:r>
            <a:r>
              <a:rPr dirty="0">
                <a:solidFill>
                  <a:srgbClr val="FFFFFF"/>
                </a:solidFill>
                <a:ea typeface="Apple LiGothic" pitchFamily="2" charset="-120"/>
                <a:cs typeface="Calibri"/>
              </a:rPr>
              <a:t>的</a:t>
            </a:r>
            <a:r>
              <a:rPr dirty="0" smtClean="0">
                <a:solidFill>
                  <a:srgbClr val="FFFFFF"/>
                </a:solidFill>
                <a:ea typeface="Apple LiGothic" pitchFamily="2" charset="-120"/>
                <a:cs typeface="Calibri"/>
              </a:rPr>
              <a:t>利潤</a:t>
            </a:r>
            <a:endParaRPr lang="en-US" dirty="0" smtClean="0">
              <a:solidFill>
                <a:srgbClr val="FFFFFF"/>
              </a:solidFill>
              <a:ea typeface="Apple LiGothic" pitchFamily="2" charset="-120"/>
              <a:cs typeface="Calibri"/>
            </a:endParaRPr>
          </a:p>
          <a:p>
            <a:pPr lvl="0">
              <a:defRPr>
                <a:solidFill>
                  <a:srgbClr val="000000"/>
                </a:solidFill>
              </a:defRPr>
            </a:pPr>
            <a:r>
              <a:rPr lang="en-US" dirty="0" smtClean="0">
                <a:solidFill>
                  <a:schemeClr val="bg1"/>
                </a:solidFill>
                <a:ea typeface="Apple LiGothic" pitchFamily="2" charset="-120"/>
                <a:cs typeface="Calibri"/>
              </a:rPr>
              <a:t>Partner Store has HK$45,000 revenue in two months</a:t>
            </a:r>
            <a:endParaRPr dirty="0">
              <a:solidFill>
                <a:schemeClr val="bg1"/>
              </a:solidFill>
              <a:ea typeface="Apple LiGothic" pitchFamily="2" charset="-120"/>
              <a:cs typeface="Calibri"/>
            </a:endParaRPr>
          </a:p>
        </p:txBody>
      </p:sp>
    </p:spTree>
    <p:extLst>
      <p:ext uri="{BB962C8B-B14F-4D97-AF65-F5344CB8AC3E}">
        <p14:creationId xmlns:p14="http://schemas.microsoft.com/office/powerpoint/2010/main" val="3473036797"/>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846" name="Shape 1846"/>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400">
                <a:solidFill>
                  <a:srgbClr val="FFFFFF"/>
                </a:solidFill>
              </a:rPr>
              <a:t>8</a:t>
            </a:fld>
            <a:endParaRPr sz="400">
              <a:solidFill>
                <a:srgbClr val="FFFFFF"/>
              </a:solidFill>
            </a:endParaRPr>
          </a:p>
        </p:txBody>
      </p:sp>
      <p:pic>
        <p:nvPicPr>
          <p:cNvPr id="1847" name="Screen Shot 2015-04-22 at 11.39.45 pm.png"/>
          <p:cNvPicPr/>
          <p:nvPr/>
        </p:nvPicPr>
        <p:blipFill>
          <a:blip r:embed="rId2">
            <a:extLst/>
          </a:blip>
          <a:stretch>
            <a:fillRect/>
          </a:stretch>
        </p:blipFill>
        <p:spPr>
          <a:xfrm>
            <a:off x="109732" y="148717"/>
            <a:ext cx="8924536" cy="4183377"/>
          </a:xfrm>
          <a:prstGeom prst="rect">
            <a:avLst/>
          </a:prstGeom>
          <a:ln w="12700">
            <a:miter lim="400000"/>
          </a:ln>
        </p:spPr>
      </p:pic>
      <p:pic>
        <p:nvPicPr>
          <p:cNvPr id="1848" name="Screen Shot 2015-04-22 at 11.43.10 pm.png"/>
          <p:cNvPicPr/>
          <p:nvPr/>
        </p:nvPicPr>
        <p:blipFill>
          <a:blip r:embed="rId3">
            <a:extLst/>
          </a:blip>
          <a:stretch>
            <a:fillRect/>
          </a:stretch>
        </p:blipFill>
        <p:spPr>
          <a:xfrm>
            <a:off x="76200" y="133350"/>
            <a:ext cx="8991600" cy="4286251"/>
          </a:xfrm>
          <a:prstGeom prst="rect">
            <a:avLst/>
          </a:prstGeom>
          <a:ln w="12700">
            <a:miter lim="400000"/>
          </a:ln>
        </p:spPr>
      </p:pic>
    </p:spTree>
    <p:extLst>
      <p:ext uri="{BB962C8B-B14F-4D97-AF65-F5344CB8AC3E}">
        <p14:creationId xmlns:p14="http://schemas.microsoft.com/office/powerpoint/2010/main" val="3846170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7" grpId="0" animBg="1" advAuto="0"/>
      <p:bldP spid="184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0" name="image11.png"/>
          <p:cNvPicPr/>
          <p:nvPr/>
        </p:nvPicPr>
        <p:blipFill>
          <a:blip r:embed="rId3">
            <a:extLst/>
          </a:blip>
          <a:stretch>
            <a:fillRect/>
          </a:stretch>
        </p:blipFill>
        <p:spPr>
          <a:xfrm>
            <a:off x="3735808" y="807612"/>
            <a:ext cx="5495760" cy="3528276"/>
          </a:xfrm>
          <a:prstGeom prst="rect">
            <a:avLst/>
          </a:prstGeom>
          <a:ln w="12700">
            <a:miter lim="400000"/>
          </a:ln>
        </p:spPr>
      </p:pic>
      <p:grpSp>
        <p:nvGrpSpPr>
          <p:cNvPr id="1855" name="Group 1855"/>
          <p:cNvGrpSpPr/>
          <p:nvPr/>
        </p:nvGrpSpPr>
        <p:grpSpPr>
          <a:xfrm>
            <a:off x="-76200" y="819150"/>
            <a:ext cx="4112459" cy="1143000"/>
            <a:chOff x="-53119" y="0"/>
            <a:chExt cx="3084344" cy="860250"/>
          </a:xfrm>
        </p:grpSpPr>
        <p:grpSp>
          <p:nvGrpSpPr>
            <p:cNvPr id="1853" name="Group 1853"/>
            <p:cNvGrpSpPr/>
            <p:nvPr/>
          </p:nvGrpSpPr>
          <p:grpSpPr>
            <a:xfrm>
              <a:off x="-53119" y="0"/>
              <a:ext cx="2975831" cy="860250"/>
              <a:chOff x="-53119" y="0"/>
              <a:chExt cx="2975830" cy="860249"/>
            </a:xfrm>
          </p:grpSpPr>
          <p:sp>
            <p:nvSpPr>
              <p:cNvPr id="1851" name="Shape 1851"/>
              <p:cNvSpPr/>
              <p:nvPr/>
            </p:nvSpPr>
            <p:spPr>
              <a:xfrm flipH="1">
                <a:off x="0" y="0"/>
                <a:ext cx="2811004" cy="754044"/>
              </a:xfrm>
              <a:prstGeom prst="rect">
                <a:avLst/>
              </a:prstGeom>
              <a:solidFill>
                <a:srgbClr val="0070C0"/>
              </a:solidFill>
              <a:ln w="12700" cap="flat">
                <a:noFill/>
                <a:miter lim="400000"/>
              </a:ln>
              <a:effectLst/>
            </p:spPr>
            <p:txBody>
              <a:bodyPr wrap="square" lIns="34289" tIns="34289" rIns="34289" bIns="34289" numCol="1" anchor="ctr">
                <a:noAutofit/>
              </a:bodyPr>
              <a:lstStyle/>
              <a:p>
                <a:pPr lvl="0" defTabSz="914400">
                  <a:defRPr sz="2000" cap="all">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852" name="Shape 1852"/>
              <p:cNvSpPr/>
              <p:nvPr/>
            </p:nvSpPr>
            <p:spPr>
              <a:xfrm>
                <a:off x="-53119" y="158812"/>
                <a:ext cx="2975830" cy="701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p>
                <a:pPr indent="290513"/>
                <a:r>
                  <a:rPr lang="zh-TW" altLang="en-US" sz="2000" dirty="0">
                    <a:solidFill>
                      <a:srgbClr val="FFFFFF"/>
                    </a:solidFill>
                    <a:ea typeface="Apple LiGothic" pitchFamily="2" charset="-120"/>
                    <a:cs typeface="Calibri"/>
                    <a:sym typeface="微軟正黑體"/>
                  </a:rPr>
                  <a:t>平均網站銷售費用為</a:t>
                </a:r>
                <a:r>
                  <a:rPr sz="2000" dirty="0" smtClean="0">
                    <a:solidFill>
                      <a:srgbClr val="FFFFFF"/>
                    </a:solidFill>
                    <a:ea typeface="Apple LiGothic" pitchFamily="2" charset="-120"/>
                    <a:cs typeface="Calibri"/>
                    <a:sym typeface="微軟正黑體"/>
                  </a:rPr>
                  <a:t>HK$10,10</a:t>
                </a:r>
                <a:r>
                  <a:rPr lang="en-US" sz="2000" dirty="0" smtClean="0">
                    <a:solidFill>
                      <a:srgbClr val="FFFFFF"/>
                    </a:solidFill>
                    <a:ea typeface="Apple LiGothic" pitchFamily="2" charset="-120"/>
                    <a:cs typeface="Calibri"/>
                    <a:sym typeface="微軟正黑體"/>
                  </a:rPr>
                  <a:t>0</a:t>
                </a:r>
              </a:p>
              <a:p>
                <a:pPr indent="290513"/>
                <a:r>
                  <a:rPr lang="en-US" sz="2000" dirty="0" smtClean="0">
                    <a:solidFill>
                      <a:srgbClr val="FFFFFF"/>
                    </a:solidFill>
                    <a:ea typeface="Apple LiGothic" pitchFamily="2" charset="-120"/>
                    <a:cs typeface="Calibri"/>
                  </a:rPr>
                  <a:t>The </a:t>
                </a:r>
                <a:r>
                  <a:rPr lang="en-US" sz="2000" dirty="0">
                    <a:solidFill>
                      <a:srgbClr val="FFFFFF"/>
                    </a:solidFill>
                    <a:ea typeface="Apple LiGothic" pitchFamily="2" charset="-120"/>
                    <a:cs typeface="Calibri"/>
                  </a:rPr>
                  <a:t>average website sale is </a:t>
                </a:r>
                <a:endParaRPr lang="en-US" sz="2000" dirty="0" smtClean="0">
                  <a:solidFill>
                    <a:srgbClr val="FFFFFF"/>
                  </a:solidFill>
                  <a:ea typeface="Apple LiGothic" pitchFamily="2" charset="-120"/>
                  <a:cs typeface="Calibri"/>
                </a:endParaRPr>
              </a:p>
              <a:p>
                <a:pPr indent="290513"/>
                <a:r>
                  <a:rPr lang="en-US" sz="2000" dirty="0" smtClean="0">
                    <a:solidFill>
                      <a:srgbClr val="FFFFFF"/>
                    </a:solidFill>
                    <a:ea typeface="Apple LiGothic" pitchFamily="2" charset="-120"/>
                    <a:cs typeface="Calibri"/>
                  </a:rPr>
                  <a:t>HK</a:t>
                </a:r>
                <a:r>
                  <a:rPr lang="en-US" sz="2000" dirty="0">
                    <a:solidFill>
                      <a:srgbClr val="FFFFFF"/>
                    </a:solidFill>
                    <a:ea typeface="Apple LiGothic" pitchFamily="2" charset="-120"/>
                    <a:cs typeface="Calibri"/>
                  </a:rPr>
                  <a:t>$10,100</a:t>
                </a:r>
              </a:p>
              <a:p>
                <a:pPr lvl="0" indent="290513" defTabSz="914400"/>
                <a:endParaRPr sz="2000" dirty="0">
                  <a:solidFill>
                    <a:srgbClr val="FFFFFF"/>
                  </a:solidFill>
                  <a:ea typeface="Apple LiGothic" pitchFamily="2" charset="-120"/>
                  <a:cs typeface="Calibri"/>
                  <a:sym typeface="微軟正黑體"/>
                </a:endParaRPr>
              </a:p>
            </p:txBody>
          </p:sp>
        </p:grpSp>
        <p:sp>
          <p:nvSpPr>
            <p:cNvPr id="1854" name="Shape 1854"/>
            <p:cNvSpPr/>
            <p:nvPr/>
          </p:nvSpPr>
          <p:spPr>
            <a:xfrm>
              <a:off x="2811000" y="12688"/>
              <a:ext cx="220225" cy="7413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70C0"/>
            </a:solidFill>
            <a:ln w="12700" cap="flat">
              <a:noFill/>
              <a:miter lim="400000"/>
            </a:ln>
            <a:effectLst/>
          </p:spPr>
          <p:txBody>
            <a:bodyPr wrap="square" lIns="34289" tIns="34289" rIns="34289" bIns="34289" numCol="1" anchor="ctr">
              <a:noAutofit/>
            </a:bodyPr>
            <a:lstStyle/>
            <a:p>
              <a:pPr lvl="0" defTabSz="914400">
                <a:defRPr sz="2000" cap="all">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grpSp>
      <p:grpSp>
        <p:nvGrpSpPr>
          <p:cNvPr id="1860" name="Group 1860"/>
          <p:cNvGrpSpPr/>
          <p:nvPr/>
        </p:nvGrpSpPr>
        <p:grpSpPr>
          <a:xfrm>
            <a:off x="-5380" y="1885950"/>
            <a:ext cx="4424982" cy="1340657"/>
            <a:chOff x="0" y="-6895"/>
            <a:chExt cx="3318736" cy="997377"/>
          </a:xfrm>
        </p:grpSpPr>
        <p:grpSp>
          <p:nvGrpSpPr>
            <p:cNvPr id="1858" name="Group 1858"/>
            <p:cNvGrpSpPr/>
            <p:nvPr/>
          </p:nvGrpSpPr>
          <p:grpSpPr>
            <a:xfrm>
              <a:off x="0" y="-6895"/>
              <a:ext cx="3066996" cy="997377"/>
              <a:chOff x="0" y="-6894"/>
              <a:chExt cx="3066995" cy="997376"/>
            </a:xfrm>
          </p:grpSpPr>
          <p:sp>
            <p:nvSpPr>
              <p:cNvPr id="1856" name="Shape 1856"/>
              <p:cNvSpPr/>
              <p:nvPr/>
            </p:nvSpPr>
            <p:spPr>
              <a:xfrm flipH="1">
                <a:off x="0" y="0"/>
                <a:ext cx="3066995" cy="756833"/>
              </a:xfrm>
              <a:prstGeom prst="rect">
                <a:avLst/>
              </a:prstGeom>
              <a:solidFill>
                <a:srgbClr val="404040"/>
              </a:solidFill>
              <a:ln w="12700" cap="flat">
                <a:noFill/>
                <a:miter lim="400000"/>
              </a:ln>
              <a:effectLst/>
            </p:spPr>
            <p:txBody>
              <a:bodyPr wrap="square" lIns="34289" tIns="34289" rIns="34289" bIns="34289" numCol="1" anchor="ctr">
                <a:noAutofit/>
              </a:bodyPr>
              <a:lstStyle/>
              <a:p>
                <a:pPr lvl="0" defTabSz="914400">
                  <a:defRPr sz="2000" cap="all">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857" name="Shape 1857"/>
              <p:cNvSpPr/>
              <p:nvPr/>
            </p:nvSpPr>
            <p:spPr>
              <a:xfrm>
                <a:off x="175485" y="-6894"/>
                <a:ext cx="2891510" cy="997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p>
                <a:pPr lvl="0"/>
                <a:r>
                  <a:rPr lang="zh-TW" altLang="en-US" sz="2000" dirty="0">
                    <a:solidFill>
                      <a:srgbClr val="FFFFFF"/>
                    </a:solidFill>
                    <a:ea typeface="Apple LiGothic" pitchFamily="2" charset="-120"/>
                    <a:cs typeface="Calibri"/>
                  </a:rPr>
                  <a:t>這樣就能賺取</a:t>
                </a:r>
                <a:r>
                  <a:rPr lang="en-US" altLang="zh-TW" sz="2000" dirty="0">
                    <a:solidFill>
                      <a:srgbClr val="FFFFFF"/>
                    </a:solidFill>
                    <a:ea typeface="Apple LiGothic" pitchFamily="2" charset="-120"/>
                    <a:cs typeface="Calibri"/>
                  </a:rPr>
                  <a:t>HK$7,800</a:t>
                </a:r>
                <a:r>
                  <a:rPr lang="zh-TW" altLang="en-US" sz="2000" dirty="0">
                    <a:solidFill>
                      <a:srgbClr val="FFFFFF"/>
                    </a:solidFill>
                    <a:ea typeface="Apple LiGothic" pitchFamily="2" charset="-120"/>
                    <a:cs typeface="Calibri"/>
                  </a:rPr>
                  <a:t>的</a:t>
                </a:r>
              </a:p>
              <a:p>
                <a:pPr lvl="0"/>
                <a:r>
                  <a:rPr lang="zh-TW" altLang="en-US" sz="2000" dirty="0">
                    <a:solidFill>
                      <a:srgbClr val="FFFFFF"/>
                    </a:solidFill>
                    <a:ea typeface="Apple LiGothic" pitchFamily="2" charset="-120"/>
                    <a:cs typeface="Calibri"/>
                  </a:rPr>
                  <a:t>零售利潤</a:t>
                </a:r>
                <a:r>
                  <a:rPr lang="en-US" altLang="zh-TW" sz="2000" dirty="0">
                    <a:solidFill>
                      <a:srgbClr val="FFFFFF"/>
                    </a:solidFill>
                    <a:ea typeface="Apple LiGothic" pitchFamily="2" charset="-120"/>
                    <a:cs typeface="Calibri"/>
                  </a:rPr>
                  <a:t>﹗</a:t>
                </a:r>
                <a:r>
                  <a:rPr lang="en-US" sz="2000" dirty="0" smtClean="0">
                    <a:solidFill>
                      <a:srgbClr val="FFFFFF"/>
                    </a:solidFill>
                    <a:ea typeface="Apple LiGothic" pitchFamily="2" charset="-120"/>
                    <a:cs typeface="Calibri"/>
                  </a:rPr>
                  <a:t>That </a:t>
                </a:r>
                <a:r>
                  <a:rPr lang="en-US" sz="2000" dirty="0">
                    <a:solidFill>
                      <a:srgbClr val="FFFFFF"/>
                    </a:solidFill>
                    <a:ea typeface="Apple LiGothic" pitchFamily="2" charset="-120"/>
                    <a:cs typeface="Calibri"/>
                  </a:rPr>
                  <a:t>generates about </a:t>
                </a:r>
              </a:p>
              <a:p>
                <a:pPr lvl="0"/>
                <a:r>
                  <a:rPr lang="en-US" sz="2000" dirty="0">
                    <a:solidFill>
                      <a:srgbClr val="FFFFFF"/>
                    </a:solidFill>
                    <a:ea typeface="Apple LiGothic" pitchFamily="2" charset="-120"/>
                    <a:cs typeface="Calibri"/>
                  </a:rPr>
                  <a:t>HK$7,800 retail profit!</a:t>
                </a:r>
              </a:p>
              <a:p>
                <a:pPr lvl="0" defTabSz="914400"/>
                <a:endParaRPr sz="2000" dirty="0">
                  <a:solidFill>
                    <a:srgbClr val="FFFFFF"/>
                  </a:solidFill>
                  <a:ea typeface="Apple LiGothic" pitchFamily="2" charset="-120"/>
                  <a:cs typeface="Calibri"/>
                  <a:sym typeface="微軟正黑體"/>
                </a:endParaRPr>
              </a:p>
            </p:txBody>
          </p:sp>
        </p:grpSp>
        <p:sp>
          <p:nvSpPr>
            <p:cNvPr id="1859" name="Shape 1859"/>
            <p:cNvSpPr/>
            <p:nvPr/>
          </p:nvSpPr>
          <p:spPr>
            <a:xfrm>
              <a:off x="3066997" y="12735"/>
              <a:ext cx="251739" cy="7440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404040"/>
            </a:solidFill>
            <a:ln w="12700" cap="flat">
              <a:noFill/>
              <a:miter lim="400000"/>
            </a:ln>
            <a:effectLst/>
          </p:spPr>
          <p:txBody>
            <a:bodyPr wrap="square" lIns="34289" tIns="34289" rIns="34289" bIns="34289" numCol="1" anchor="ctr">
              <a:noAutofit/>
            </a:bodyPr>
            <a:lstStyle/>
            <a:p>
              <a:pPr lvl="0" defTabSz="914400">
                <a:defRPr sz="1400" cap="all">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grpSp>
      <p:grpSp>
        <p:nvGrpSpPr>
          <p:cNvPr id="1865" name="Group 1865"/>
          <p:cNvGrpSpPr/>
          <p:nvPr/>
        </p:nvGrpSpPr>
        <p:grpSpPr>
          <a:xfrm>
            <a:off x="0" y="2952750"/>
            <a:ext cx="4766109" cy="2285999"/>
            <a:chOff x="0" y="0"/>
            <a:chExt cx="3574581" cy="1361869"/>
          </a:xfrm>
        </p:grpSpPr>
        <p:grpSp>
          <p:nvGrpSpPr>
            <p:cNvPr id="1863" name="Group 1863"/>
            <p:cNvGrpSpPr/>
            <p:nvPr/>
          </p:nvGrpSpPr>
          <p:grpSpPr>
            <a:xfrm>
              <a:off x="0" y="0"/>
              <a:ext cx="3291983" cy="1361869"/>
              <a:chOff x="0" y="0"/>
              <a:chExt cx="3291982" cy="1361868"/>
            </a:xfrm>
          </p:grpSpPr>
          <p:sp>
            <p:nvSpPr>
              <p:cNvPr id="1861" name="Shape 1861"/>
              <p:cNvSpPr/>
              <p:nvPr/>
            </p:nvSpPr>
            <p:spPr>
              <a:xfrm flipH="1">
                <a:off x="0" y="0"/>
                <a:ext cx="3291982" cy="1305126"/>
              </a:xfrm>
              <a:prstGeom prst="rect">
                <a:avLst/>
              </a:prstGeom>
              <a:solidFill>
                <a:srgbClr val="0070C0"/>
              </a:solidFill>
              <a:ln w="12700" cap="flat">
                <a:noFill/>
                <a:miter lim="400000"/>
              </a:ln>
              <a:effectLst/>
            </p:spPr>
            <p:txBody>
              <a:bodyPr wrap="square" lIns="34289" tIns="34289" rIns="34289" bIns="34289" numCol="1" anchor="ctr">
                <a:noAutofit/>
              </a:bodyPr>
              <a:lstStyle/>
              <a:p>
                <a:pPr lvl="0" defTabSz="914400">
                  <a:defRPr sz="2000">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sp>
            <p:nvSpPr>
              <p:cNvPr id="1862" name="Shape 1862"/>
              <p:cNvSpPr/>
              <p:nvPr/>
            </p:nvSpPr>
            <p:spPr>
              <a:xfrm>
                <a:off x="228600" y="97920"/>
                <a:ext cx="3063382" cy="12639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noAutofit/>
              </a:bodyPr>
              <a:lstStyle/>
              <a:p>
                <a:r>
                  <a:rPr lang="zh-TW" altLang="en-US" sz="2000" dirty="0">
                    <a:solidFill>
                      <a:srgbClr val="FFFFFF"/>
                    </a:solidFill>
                    <a:ea typeface="Apple LiGothic" pitchFamily="2" charset="-120"/>
                    <a:cs typeface="Calibri"/>
                  </a:rPr>
                  <a:t>帶著你的目標，算一算是</a:t>
                </a:r>
                <a:r>
                  <a:rPr lang="en-US" altLang="zh-TW" sz="2000" dirty="0">
                    <a:solidFill>
                      <a:srgbClr val="FFFFFF"/>
                    </a:solidFill>
                    <a:ea typeface="Apple LiGothic" pitchFamily="2" charset="-120"/>
                    <a:cs typeface="Calibri"/>
                  </a:rPr>
                  <a:t>HK$7,800</a:t>
                </a:r>
                <a:r>
                  <a:rPr lang="zh-TW" altLang="en-US" sz="2000" dirty="0">
                    <a:solidFill>
                      <a:srgbClr val="FFFFFF"/>
                    </a:solidFill>
                    <a:ea typeface="Apple LiGothic" pitchFamily="2" charset="-120"/>
                    <a:cs typeface="Calibri"/>
                  </a:rPr>
                  <a:t>的幾倍，這樣你就知道該賣掉幾個網站，就能達成目標</a:t>
                </a:r>
              </a:p>
              <a:p>
                <a:r>
                  <a:rPr lang="en-US" sz="2000" dirty="0" smtClean="0">
                    <a:solidFill>
                      <a:srgbClr val="FFFFFF"/>
                    </a:solidFill>
                    <a:ea typeface="Apple LiGothic" pitchFamily="2" charset="-120"/>
                    <a:cs typeface="Calibri"/>
                  </a:rPr>
                  <a:t>Take </a:t>
                </a:r>
                <a:r>
                  <a:rPr lang="en-US" dirty="0">
                    <a:solidFill>
                      <a:srgbClr val="FFFFFF"/>
                    </a:solidFill>
                    <a:ea typeface="Apple LiGothic" pitchFamily="2" charset="-120"/>
                    <a:cs typeface="Calibri"/>
                  </a:rPr>
                  <a:t>your goals, break them down into HK$7,800 increments to get an estimate of how many website sales you’d need to make to achieve those goals</a:t>
                </a:r>
              </a:p>
              <a:p>
                <a:pPr lvl="0" indent="290513" algn="just" defTabSz="914400"/>
                <a:endParaRPr sz="2000" dirty="0">
                  <a:solidFill>
                    <a:srgbClr val="FFFFFF"/>
                  </a:solidFill>
                  <a:ea typeface="Apple LiGothic" pitchFamily="2" charset="-120"/>
                  <a:cs typeface="Calibri"/>
                  <a:sym typeface="微軟正黑體"/>
                </a:endParaRPr>
              </a:p>
            </p:txBody>
          </p:sp>
        </p:grpSp>
        <p:sp>
          <p:nvSpPr>
            <p:cNvPr id="1864" name="Shape 1864"/>
            <p:cNvSpPr/>
            <p:nvPr/>
          </p:nvSpPr>
          <p:spPr>
            <a:xfrm>
              <a:off x="3291989" y="21961"/>
              <a:ext cx="282592" cy="12831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70C0"/>
            </a:solidFill>
            <a:ln w="12700" cap="flat">
              <a:noFill/>
              <a:miter lim="400000"/>
            </a:ln>
            <a:effectLst/>
          </p:spPr>
          <p:txBody>
            <a:bodyPr wrap="square" lIns="34289" tIns="34289" rIns="34289" bIns="34289" numCol="1" anchor="ctr">
              <a:noAutofit/>
            </a:bodyPr>
            <a:lstStyle/>
            <a:p>
              <a:pPr lvl="0" defTabSz="914400">
                <a:defRPr sz="1400" cap="all">
                  <a:solidFill>
                    <a:srgbClr val="FFFFFF"/>
                  </a:solidFill>
                  <a:latin typeface="微軟正黑體"/>
                  <a:ea typeface="微軟正黑體"/>
                  <a:cs typeface="微軟正黑體"/>
                  <a:sym typeface="微軟正黑體"/>
                </a:defRPr>
              </a:pPr>
              <a:endParaRPr>
                <a:ea typeface="Apple LiGothic" pitchFamily="2" charset="-120"/>
                <a:cs typeface="Calibri"/>
              </a:endParaRPr>
            </a:p>
          </p:txBody>
        </p:sp>
      </p:grpSp>
    </p:spTree>
    <p:extLst>
      <p:ext uri="{BB962C8B-B14F-4D97-AF65-F5344CB8AC3E}">
        <p14:creationId xmlns:p14="http://schemas.microsoft.com/office/powerpoint/2010/main" val="1946876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43000"/>
          </a:schemeClr>
        </a:solidFill>
        <a:ln>
          <a:noFill/>
        </a:ln>
      </a:spPr>
      <a:bodyPr rtlCol="0" anchor="ctr">
        <a:noAutofit/>
      </a:bodyPr>
      <a:lstStyle>
        <a:defPPr algn="ctr">
          <a:defRPr sz="6000"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43000"/>
          </a:schemeClr>
        </a:solidFill>
        <a:ln>
          <a:noFill/>
        </a:ln>
      </a:spPr>
      <a:bodyPr rtlCol="0" anchor="ctr">
        <a:noAutofit/>
      </a:bodyPr>
      <a:lstStyle>
        <a:defPPr algn="ctr">
          <a:defRPr sz="6000"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TotalTime>
  <Words>1671</Words>
  <Application>Microsoft Office PowerPoint</Application>
  <PresentationFormat>On-screen Show (16:9)</PresentationFormat>
  <Paragraphs>350</Paragraphs>
  <Slides>26</Slides>
  <Notes>2</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15分鐘諮詢表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Penelope Chan</dc:creator>
  <cp:lastModifiedBy>Chelsie Lee</cp:lastModifiedBy>
  <cp:revision>110</cp:revision>
  <dcterms:created xsi:type="dcterms:W3CDTF">2014-10-09T05:06:54Z</dcterms:created>
  <dcterms:modified xsi:type="dcterms:W3CDTF">2016-04-21T14:03:25Z</dcterms:modified>
</cp:coreProperties>
</file>